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sldIdLst>
    <p:sldId id="261" r:id="rId5"/>
    <p:sldId id="257" r:id="rId6"/>
    <p:sldId id="262" r:id="rId7"/>
    <p:sldId id="263" r:id="rId8"/>
    <p:sldId id="264" r:id="rId9"/>
    <p:sldId id="265" r:id="rId10"/>
    <p:sldId id="266" r:id="rId11"/>
    <p:sldId id="268" r:id="rId12"/>
    <p:sldId id="271" r:id="rId13"/>
    <p:sldId id="272" r:id="rId14"/>
    <p:sldId id="267" r:id="rId15"/>
    <p:sldId id="269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C05121-8348-A46A-9D4A-A821722986EA}" v="1035" dt="2024-01-10T18:45:34.775"/>
    <p1510:client id="{3768223F-ED8F-4D81-9012-F4CC328A0CA9}" v="38" dt="2024-01-10T18:06:07.555"/>
    <p1510:client id="{C815EFC6-6624-4C10-BFB6-D36F6FF82AF2}" v="3499" dt="2024-01-10T20:34:25.3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A0E72-E4B9-4FC6-920C-B7B99A5771EA}" type="datetimeFigureOut">
              <a:rPr lang="it-IT" smtClean="0"/>
              <a:t>10/01/2024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7A01F-9983-4555-8FB8-AF8021D4B8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815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17A01F-9983-4555-8FB8-AF8021D4B88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6244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ddd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ddd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ddd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ddd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ddd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ddd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ddd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ddd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ddd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1285876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err="1"/>
              <a:t>Interplanetary</a:t>
            </a:r>
            <a:r>
              <a:rPr lang="it-IT"/>
              <a:t> </a:t>
            </a:r>
            <a:r>
              <a:rPr lang="it-IT" err="1"/>
              <a:t>trajectory</a:t>
            </a:r>
            <a:r>
              <a:rPr lang="it-IT"/>
              <a:t> design </a:t>
            </a:r>
          </a:p>
          <a:p>
            <a:pPr algn="ctr"/>
            <a:r>
              <a:rPr lang="it-IT"/>
              <a:t>&amp;</a:t>
            </a:r>
          </a:p>
          <a:p>
            <a:pPr algn="ctr"/>
            <a:r>
              <a:rPr lang="it-IT" err="1"/>
              <a:t>Planetary</a:t>
            </a:r>
            <a:r>
              <a:rPr lang="it-IT"/>
              <a:t> </a:t>
            </a:r>
            <a:r>
              <a:rPr lang="it-IT" err="1"/>
              <a:t>perturbations</a:t>
            </a:r>
            <a:r>
              <a:rPr lang="it-IT"/>
              <a:t> </a:t>
            </a:r>
            <a:r>
              <a:rPr lang="it-IT" err="1"/>
              <a:t>analysis</a:t>
            </a:r>
            <a:endParaRPr lang="it-IT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816916" y="5527471"/>
            <a:ext cx="7606543" cy="41486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err="1">
                <a:solidFill>
                  <a:schemeClr val="bg1"/>
                </a:solidFill>
              </a:rPr>
              <a:t>Orbital</a:t>
            </a:r>
            <a:r>
              <a:rPr lang="it-IT">
                <a:solidFill>
                  <a:schemeClr val="bg1"/>
                </a:solidFill>
              </a:rPr>
              <a:t> </a:t>
            </a:r>
            <a:r>
              <a:rPr lang="it-IT" err="1">
                <a:solidFill>
                  <a:schemeClr val="bg1"/>
                </a:solidFill>
              </a:rPr>
              <a:t>Mechanics</a:t>
            </a:r>
            <a:r>
              <a:rPr lang="it-IT">
                <a:solidFill>
                  <a:schemeClr val="bg1"/>
                </a:solidFill>
              </a:rPr>
              <a:t> project – 2023/24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BC3189B-9232-9D3E-4964-6E37D55FCD8A}"/>
              </a:ext>
            </a:extLst>
          </p:cNvPr>
          <p:cNvSpPr txBox="1"/>
          <p:nvPr/>
        </p:nvSpPr>
        <p:spPr>
          <a:xfrm>
            <a:off x="7234825" y="5734904"/>
            <a:ext cx="179331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300">
                <a:solidFill>
                  <a:schemeClr val="bg1"/>
                </a:solidFill>
              </a:rPr>
              <a:t>Marcello Pareschi</a:t>
            </a:r>
          </a:p>
          <a:p>
            <a:pPr algn="r"/>
            <a:r>
              <a:rPr lang="it-IT" sz="1300">
                <a:solidFill>
                  <a:schemeClr val="bg1"/>
                </a:solidFill>
              </a:rPr>
              <a:t>Daniele Paternoster </a:t>
            </a:r>
          </a:p>
          <a:p>
            <a:pPr algn="r"/>
            <a:r>
              <a:rPr lang="it-IT" sz="1300">
                <a:solidFill>
                  <a:schemeClr val="bg1"/>
                </a:solidFill>
              </a:rPr>
              <a:t>Alex Cristian </a:t>
            </a:r>
            <a:r>
              <a:rPr lang="it-IT" sz="1300" err="1">
                <a:solidFill>
                  <a:schemeClr val="bg1"/>
                </a:solidFill>
              </a:rPr>
              <a:t>Turcu</a:t>
            </a:r>
            <a:r>
              <a:rPr lang="it-IT" sz="130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it-IT" sz="1300">
                <a:solidFill>
                  <a:schemeClr val="bg1"/>
                </a:solidFill>
              </a:rPr>
              <a:t>Tamim </a:t>
            </a:r>
            <a:r>
              <a:rPr lang="it-IT" sz="1300" err="1">
                <a:solidFill>
                  <a:schemeClr val="bg1"/>
                </a:solidFill>
              </a:rPr>
              <a:t>Harun</a:t>
            </a:r>
            <a:r>
              <a:rPr lang="it-IT" sz="1300">
                <a:solidFill>
                  <a:schemeClr val="bg1"/>
                </a:solidFill>
              </a:rPr>
              <a:t> Or</a:t>
            </a:r>
          </a:p>
          <a:p>
            <a:pPr algn="r"/>
            <a:r>
              <a:rPr lang="it-IT" sz="1300">
                <a:solidFill>
                  <a:schemeClr val="bg1"/>
                </a:solidFill>
              </a:rPr>
              <a:t>Project ID: 2319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06AF52-FF8A-043A-E420-2154D0A4C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61086"/>
            <a:ext cx="8581043" cy="513977"/>
          </a:xfrm>
        </p:spPr>
        <p:txBody>
          <a:bodyPr>
            <a:normAutofit/>
          </a:bodyPr>
          <a:lstStyle/>
          <a:p>
            <a:r>
              <a:rPr lang="it-IT" sz="2300" err="1"/>
              <a:t>Final</a:t>
            </a:r>
            <a:r>
              <a:rPr lang="it-IT" sz="2300"/>
              <a:t> </a:t>
            </a:r>
            <a:r>
              <a:rPr lang="it-IT" sz="2300" err="1"/>
              <a:t>selection</a:t>
            </a:r>
            <a:r>
              <a:rPr lang="it-IT" sz="2300"/>
              <a:t> and </a:t>
            </a:r>
            <a:r>
              <a:rPr lang="it-IT" sz="2300" err="1"/>
              <a:t>results</a:t>
            </a:r>
            <a:r>
              <a:rPr lang="it-IT" sz="2300"/>
              <a:t> (3) – </a:t>
            </a:r>
            <a:r>
              <a:rPr lang="it-IT" sz="2300" err="1"/>
              <a:t>gravity</a:t>
            </a:r>
            <a:r>
              <a:rPr lang="it-IT" sz="2300"/>
              <a:t> assist</a:t>
            </a:r>
          </a:p>
        </p:txBody>
      </p:sp>
      <p:pic>
        <p:nvPicPr>
          <p:cNvPr id="5" name="Segnaposto contenuto 4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416EFC85-E479-1E0E-220F-8910E09FF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474" t="5998" r="14309" b="2359"/>
          <a:stretch/>
        </p:blipFill>
        <p:spPr>
          <a:xfrm>
            <a:off x="4614333" y="1524000"/>
            <a:ext cx="4030134" cy="3945466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a 5">
                <a:extLst>
                  <a:ext uri="{FF2B5EF4-FFF2-40B4-BE49-F238E27FC236}">
                    <a16:creationId xmlns:a16="http://schemas.microsoft.com/office/drawing/2014/main" id="{C86A52B0-CACF-D004-A895-E8C5DE8498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869618"/>
                  </p:ext>
                </p:extLst>
              </p:nvPr>
            </p:nvGraphicFramePr>
            <p:xfrm>
              <a:off x="499533" y="1456266"/>
              <a:ext cx="3496733" cy="4456559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778000">
                      <a:extLst>
                        <a:ext uri="{9D8B030D-6E8A-4147-A177-3AD203B41FA5}">
                          <a16:colId xmlns:a16="http://schemas.microsoft.com/office/drawing/2014/main" val="3294236853"/>
                        </a:ext>
                      </a:extLst>
                    </a:gridCol>
                    <a:gridCol w="1718733">
                      <a:extLst>
                        <a:ext uri="{9D8B030D-6E8A-4147-A177-3AD203B41FA5}">
                          <a16:colId xmlns:a16="http://schemas.microsoft.com/office/drawing/2014/main" val="452372583"/>
                        </a:ext>
                      </a:extLst>
                    </a:gridCol>
                  </a:tblGrid>
                  <a:tr h="544286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u="none" strike="noStrike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u="none" strike="noStrike" noProof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it-IT" sz="1800" b="0" i="1" u="none" strike="noStrike" noProof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it-IT" sz="1800" b="0" i="0" u="none" strike="noStrike" noProof="0" smtClean="0"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b="0" i="0" u="none" strike="noStrike" noProof="0" smtClean="0">
                                    <a:latin typeface="Cambria Math" panose="02040503050406030204" pitchFamily="18" charset="0"/>
                                  </a:rPr>
                                  <m:t>km</m:t>
                                </m:r>
                                <m:r>
                                  <a:rPr lang="it-IT" sz="1800" b="0" i="0" u="none" strike="noStrike" noProof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sz="1800" b="0" i="0" u="none" strike="noStrike" noProof="0">
                            <a:latin typeface="Calibri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0" u="none" strike="noStrike" noProof="0" smtClean="0">
                                    <a:latin typeface="Cambria Math" panose="02040503050406030204" pitchFamily="18" charset="0"/>
                                  </a:rPr>
                                  <m:t>7762.47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73359141"/>
                      </a:ext>
                    </a:extLst>
                  </a:tr>
                  <a:tr h="5442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𝒕𝒐𝒕</m:t>
                                  </m:r>
                                </m:sub>
                              </m:s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𝒅𝒆𝒈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it-IT" b="1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0" u="none" strike="noStrike" noProof="0" smtClean="0">
                                    <a:latin typeface="Cambria Math" panose="02040503050406030204" pitchFamily="18" charset="0"/>
                                  </a:rPr>
                                  <m:t>54.8918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29932177"/>
                      </a:ext>
                    </a:extLst>
                  </a:tr>
                  <a:tr h="5442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∞,−</m:t>
                                    </m:r>
                                  </m:sub>
                                </m:sSub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𝒌𝒎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p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0" u="none" strike="noStrike" noProof="0" smtClean="0">
                                    <a:latin typeface="Cambria Math" panose="02040503050406030204" pitchFamily="18" charset="0"/>
                                  </a:rPr>
                                  <m:t>7.743345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7689918"/>
                      </a:ext>
                    </a:extLst>
                  </a:tr>
                  <a:tr h="5442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∞,+</m:t>
                                    </m:r>
                                  </m:sub>
                                </m:sSub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𝒌𝒎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p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0" u="none" strike="noStrike" noProof="0" smtClean="0">
                                    <a:latin typeface="Cambria Math" panose="02040503050406030204" pitchFamily="18" charset="0"/>
                                  </a:rPr>
                                  <m:t>7.743341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22975239"/>
                      </a:ext>
                    </a:extLst>
                  </a:tr>
                  <a:tr h="54428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− </m:t>
                                    </m:r>
                                  </m:sub>
                                </m:sSub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[−]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2.167669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3876062"/>
                      </a:ext>
                    </a:extLst>
                  </a:tr>
                  <a:tr h="54428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</m:sub>
                                </m:sSub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[−]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2.167667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87478797"/>
                      </a:ext>
                    </a:extLst>
                  </a:tr>
                  <a:tr h="5442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</m:e>
                                  <m:sub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𝐬𝐨𝐢</m:t>
                                    </m:r>
                                  </m:sub>
                                </m:sSub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64.4900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28408699"/>
                      </a:ext>
                    </a:extLst>
                  </a:tr>
                  <a:tr h="544286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b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𝐡𝐞𝐥𝐢𝐨</m:t>
                                    </m:r>
                                  </m:sub>
                                </m:sSub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𝐤𝐦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  <m:sup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/>
                        </a:p>
                        <a:p>
                          <a:endParaRPr lang="it-IT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7.1386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746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a 5">
                <a:extLst>
                  <a:ext uri="{FF2B5EF4-FFF2-40B4-BE49-F238E27FC236}">
                    <a16:creationId xmlns:a16="http://schemas.microsoft.com/office/drawing/2014/main" id="{C86A52B0-CACF-D004-A895-E8C5DE8498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869618"/>
                  </p:ext>
                </p:extLst>
              </p:nvPr>
            </p:nvGraphicFramePr>
            <p:xfrm>
              <a:off x="499533" y="1456266"/>
              <a:ext cx="3496733" cy="4456559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778000">
                      <a:extLst>
                        <a:ext uri="{9D8B030D-6E8A-4147-A177-3AD203B41FA5}">
                          <a16:colId xmlns:a16="http://schemas.microsoft.com/office/drawing/2014/main" val="3294236853"/>
                        </a:ext>
                      </a:extLst>
                    </a:gridCol>
                    <a:gridCol w="1718733">
                      <a:extLst>
                        <a:ext uri="{9D8B030D-6E8A-4147-A177-3AD203B41FA5}">
                          <a16:colId xmlns:a16="http://schemas.microsoft.com/office/drawing/2014/main" val="452372583"/>
                        </a:ext>
                      </a:extLst>
                    </a:gridCol>
                  </a:tblGrid>
                  <a:tr h="5442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2" t="-1124" r="-97603" b="-725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534" t="-1124" r="-707" b="-725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3359141"/>
                      </a:ext>
                    </a:extLst>
                  </a:tr>
                  <a:tr h="5442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2" t="-100000" r="-97603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534" t="-100000" r="-707" b="-6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9932177"/>
                      </a:ext>
                    </a:extLst>
                  </a:tr>
                  <a:tr h="5442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2" t="-202247" r="-97603" b="-524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534" t="-202247" r="-707" b="-5247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7689918"/>
                      </a:ext>
                    </a:extLst>
                  </a:tr>
                  <a:tr h="5442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2" t="-298889" r="-97603" b="-4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534" t="-298889" r="-707" b="-4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2975239"/>
                      </a:ext>
                    </a:extLst>
                  </a:tr>
                  <a:tr h="5442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" t="-403371" r="-97603" b="-3235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534" t="-403371" r="-707" b="-3235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3876062"/>
                      </a:ext>
                    </a:extLst>
                  </a:tr>
                  <a:tr h="5442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" t="-503371" r="-97603" b="-2235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534" t="-503371" r="-707" b="-2235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7478797"/>
                      </a:ext>
                    </a:extLst>
                  </a:tr>
                  <a:tr h="5442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2" t="-596667" r="-97603" b="-12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534" t="-596667" r="-707" b="-12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8408699"/>
                      </a:ext>
                    </a:extLst>
                  </a:tr>
                  <a:tr h="6465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2" t="-591509" r="-97603" b="-2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534" t="-591509" r="-707" b="-28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746348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7868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C330A0-A6B7-D901-C18E-D8F9F4091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04314"/>
            <a:ext cx="8581043" cy="414492"/>
          </a:xfrm>
        </p:spPr>
        <p:txBody>
          <a:bodyPr>
            <a:normAutofit fontScale="90000"/>
          </a:bodyPr>
          <a:lstStyle/>
          <a:p>
            <a:r>
              <a:rPr lang="it-IT" err="1"/>
              <a:t>Assignment</a:t>
            </a:r>
            <a:r>
              <a:rPr lang="it-IT"/>
              <a:t> 2: </a:t>
            </a:r>
            <a:r>
              <a:rPr lang="it-IT" err="1"/>
              <a:t>Planetary</a:t>
            </a:r>
            <a:r>
              <a:rPr lang="it-IT"/>
              <a:t> Explorer Mission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2910A2EA-DFBE-F504-C050-B5804F2C6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2568298"/>
              </p:ext>
            </p:extLst>
          </p:nvPr>
        </p:nvGraphicFramePr>
        <p:xfrm>
          <a:off x="367539" y="2714043"/>
          <a:ext cx="3840418" cy="1598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298">
                  <a:extLst>
                    <a:ext uri="{9D8B030D-6E8A-4147-A177-3AD203B41FA5}">
                      <a16:colId xmlns:a16="http://schemas.microsoft.com/office/drawing/2014/main" val="3934039345"/>
                    </a:ext>
                  </a:extLst>
                </a:gridCol>
                <a:gridCol w="1279560">
                  <a:extLst>
                    <a:ext uri="{9D8B030D-6E8A-4147-A177-3AD203B41FA5}">
                      <a16:colId xmlns:a16="http://schemas.microsoft.com/office/drawing/2014/main" val="2287438696"/>
                    </a:ext>
                  </a:extLst>
                </a:gridCol>
                <a:gridCol w="1279560">
                  <a:extLst>
                    <a:ext uri="{9D8B030D-6E8A-4147-A177-3AD203B41FA5}">
                      <a16:colId xmlns:a16="http://schemas.microsoft.com/office/drawing/2014/main" val="715378582"/>
                    </a:ext>
                  </a:extLst>
                </a:gridCol>
              </a:tblGrid>
              <a:tr h="45557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i="0" u="none" strike="noStrike" noProof="0">
                          <a:latin typeface="Calibri"/>
                        </a:rPr>
                        <a:t>a [km]</a:t>
                      </a:r>
                      <a:endParaRPr lang="it-IT" b="1"/>
                    </a:p>
                  </a:txBody>
                  <a:tcPr>
                    <a:solidFill>
                      <a:srgbClr val="728F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     e [-]</a:t>
                      </a:r>
                    </a:p>
                  </a:txBody>
                  <a:tcPr>
                    <a:solidFill>
                      <a:srgbClr val="728F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i [deg]</a:t>
                      </a:r>
                    </a:p>
                  </a:txBody>
                  <a:tcPr>
                    <a:solidFill>
                      <a:srgbClr val="728F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533958"/>
                  </a:ext>
                </a:extLst>
              </a:tr>
              <a:tr h="38641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42159</a:t>
                      </a:r>
                      <a:endParaRPr lang="it-IT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0.0007</a:t>
                      </a:r>
                      <a:endParaRPr lang="it-IT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32.5934</a:t>
                      </a:r>
                      <a:endParaRPr lang="it-IT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7362"/>
                  </a:ext>
                </a:extLst>
              </a:tr>
              <a:tr h="37015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Ω [deg]</a:t>
                      </a:r>
                      <a:endParaRPr lang="it-IT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28F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ω [deg]</a:t>
                      </a:r>
                      <a:endParaRPr lang="it-IT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28F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hp [km]</a:t>
                      </a:r>
                      <a:endParaRPr lang="it-IT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28F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804089"/>
                  </a:ext>
                </a:extLst>
              </a:tr>
              <a:tr h="386411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85</a:t>
                      </a:r>
                      <a:endParaRPr lang="it-IT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35786</a:t>
                      </a:r>
                      <a:endParaRPr lang="it-IT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078310"/>
                  </a:ext>
                </a:extLst>
              </a:tr>
            </a:tbl>
          </a:graphicData>
        </a:graphic>
      </p:graphicFrame>
      <p:pic>
        <p:nvPicPr>
          <p:cNvPr id="8" name="Immagine 7" descr="Immagine che contiene diagramma, schizzo, disegno, linea&#10;&#10;Descrizione generata automaticamente">
            <a:extLst>
              <a:ext uri="{FF2B5EF4-FFF2-40B4-BE49-F238E27FC236}">
                <a16:creationId xmlns:a16="http://schemas.microsoft.com/office/drawing/2014/main" id="{ED060268-1740-84FB-B273-66070E65A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781" y="1527621"/>
            <a:ext cx="4085248" cy="306393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A714E27-13C2-5C2B-DABD-BD47F09DEA39}"/>
              </a:ext>
            </a:extLst>
          </p:cNvPr>
          <p:cNvSpPr txBox="1"/>
          <p:nvPr/>
        </p:nvSpPr>
        <p:spPr>
          <a:xfrm>
            <a:off x="1523276" y="4811030"/>
            <a:ext cx="19926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cs typeface="Calibri"/>
              </a:rPr>
              <a:t>Assigned Data</a:t>
            </a:r>
            <a:endParaRPr lang="it-IT">
              <a:cs typeface="Calibri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9538382-925A-1669-2032-F8772C9FD3A6}"/>
              </a:ext>
            </a:extLst>
          </p:cNvPr>
          <p:cNvSpPr txBox="1"/>
          <p:nvPr/>
        </p:nvSpPr>
        <p:spPr>
          <a:xfrm>
            <a:off x="5895359" y="4815376"/>
            <a:ext cx="18557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 err="1">
                <a:cs typeface="Calibri"/>
              </a:rPr>
              <a:t>Nominal</a:t>
            </a:r>
            <a:r>
              <a:rPr lang="it-IT" b="1">
                <a:cs typeface="Calibri"/>
              </a:rPr>
              <a:t> </a:t>
            </a:r>
            <a:r>
              <a:rPr lang="it-IT" b="1" err="1">
                <a:cs typeface="Calibri"/>
              </a:rPr>
              <a:t>Orbit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7113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1A97D0-1B12-1135-D7AC-7974A1743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33" y="339082"/>
            <a:ext cx="8581043" cy="449260"/>
          </a:xfrm>
        </p:spPr>
        <p:txBody>
          <a:bodyPr/>
          <a:lstStyle/>
          <a:p>
            <a:r>
              <a:rPr lang="it-IT" err="1"/>
              <a:t>Assigned</a:t>
            </a:r>
            <a:r>
              <a:rPr lang="it-IT"/>
              <a:t> </a:t>
            </a:r>
            <a:r>
              <a:rPr lang="it-IT" err="1"/>
              <a:t>Perturbations</a:t>
            </a:r>
          </a:p>
        </p:txBody>
      </p:sp>
      <p:pic>
        <p:nvPicPr>
          <p:cNvPr id="4" name="Segnaposto contenuto 3" descr="Immagine che contiene schizzo, cerchio, disegno, clipart&#10;&#10;Descrizione generata automaticamente">
            <a:extLst>
              <a:ext uri="{FF2B5EF4-FFF2-40B4-BE49-F238E27FC236}">
                <a16:creationId xmlns:a16="http://schemas.microsoft.com/office/drawing/2014/main" id="{83F83E00-9E6A-9D30-F2EF-CC7D712A9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345" y="2234717"/>
            <a:ext cx="2865656" cy="2778868"/>
          </a:xfrm>
        </p:spPr>
      </p:pic>
      <p:pic>
        <p:nvPicPr>
          <p:cNvPr id="5" name="Immagine 4" descr="Immagine che contiene diagramma, cerchio, linea&#10;&#10;Descrizione generata automaticamente">
            <a:extLst>
              <a:ext uri="{FF2B5EF4-FFF2-40B4-BE49-F238E27FC236}">
                <a16:creationId xmlns:a16="http://schemas.microsoft.com/office/drawing/2014/main" id="{62BB6B04-4642-2FB6-27E2-036BDB1E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415" y="2357166"/>
            <a:ext cx="4040267" cy="2534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D66DC0-E3C6-4FF3-8895-D16B8629C7D2}"/>
              </a:ext>
            </a:extLst>
          </p:cNvPr>
          <p:cNvSpPr txBox="1"/>
          <p:nvPr/>
        </p:nvSpPr>
        <p:spPr>
          <a:xfrm>
            <a:off x="1368992" y="5156538"/>
            <a:ext cx="20839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cs typeface="Calibri"/>
              </a:rPr>
              <a:t>J2 </a:t>
            </a:r>
            <a:r>
              <a:rPr lang="it-IT" b="1" err="1">
                <a:cs typeface="Calibri"/>
              </a:rPr>
              <a:t>Effect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83A31E-A52D-9EA4-3C40-7E5A6D8D206E}"/>
              </a:ext>
            </a:extLst>
          </p:cNvPr>
          <p:cNvSpPr txBox="1"/>
          <p:nvPr/>
        </p:nvSpPr>
        <p:spPr>
          <a:xfrm>
            <a:off x="5541159" y="5156538"/>
            <a:ext cx="20839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cs typeface="Calibri"/>
              </a:rPr>
              <a:t>Moon Disturbance</a:t>
            </a:r>
          </a:p>
        </p:txBody>
      </p:sp>
    </p:spTree>
    <p:extLst>
      <p:ext uri="{BB962C8B-B14F-4D97-AF65-F5344CB8AC3E}">
        <p14:creationId xmlns:p14="http://schemas.microsoft.com/office/powerpoint/2010/main" val="492429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176238-EA87-7B71-5DE8-16BCD03C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29" y="304314"/>
            <a:ext cx="8581043" cy="449260"/>
          </a:xfrm>
        </p:spPr>
        <p:txBody>
          <a:bodyPr/>
          <a:lstStyle/>
          <a:p>
            <a:r>
              <a:rPr lang="it-IT" err="1"/>
              <a:t>Unperturbed</a:t>
            </a:r>
            <a:r>
              <a:rPr lang="it-IT"/>
              <a:t> </a:t>
            </a:r>
            <a:r>
              <a:rPr lang="it-IT" err="1"/>
              <a:t>Groundtrack</a:t>
            </a:r>
            <a:r>
              <a:rPr lang="it-IT"/>
              <a:t> (</a:t>
            </a:r>
            <a:r>
              <a:rPr lang="it-IT" err="1"/>
              <a:t>Nominal</a:t>
            </a:r>
            <a:r>
              <a:rPr lang="it-IT"/>
              <a:t> </a:t>
            </a:r>
            <a:r>
              <a:rPr lang="it-IT" err="1"/>
              <a:t>Orbit</a:t>
            </a:r>
            <a:r>
              <a:rPr lang="it-IT"/>
              <a:t>)</a:t>
            </a:r>
          </a:p>
        </p:txBody>
      </p:sp>
      <p:pic>
        <p:nvPicPr>
          <p:cNvPr id="4" name="Segnaposto contenuto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9EC5BE72-CB81-E7BB-A55A-18E7B6803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000" y="1339005"/>
            <a:ext cx="3200418" cy="2408246"/>
          </a:xfrm>
        </p:spPr>
      </p:pic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7FCA8884-1B82-5496-8F60-F0E44F43F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113" y="1339423"/>
            <a:ext cx="3190041" cy="2351333"/>
          </a:xfrm>
          <a:prstGeom prst="rect">
            <a:avLst/>
          </a:prstGeom>
        </p:spPr>
      </p:pic>
      <p:pic>
        <p:nvPicPr>
          <p:cNvPr id="6" name="Immagine 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F1AD94BA-EC0D-7B0C-8CC0-BDFDF1BC0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98" y="3749841"/>
            <a:ext cx="3286536" cy="2347508"/>
          </a:xfrm>
          <a:prstGeom prst="rect">
            <a:avLst/>
          </a:prstGeom>
        </p:spPr>
      </p:pic>
      <p:pic>
        <p:nvPicPr>
          <p:cNvPr id="7" name="Immagine 6" descr="Immagine che contiene testo, mappa, atlante&#10;&#10;Descrizione generata automaticamente">
            <a:extLst>
              <a:ext uri="{FF2B5EF4-FFF2-40B4-BE49-F238E27FC236}">
                <a16:creationId xmlns:a16="http://schemas.microsoft.com/office/drawing/2014/main" id="{FE170A5E-72B4-DEE6-3516-D9F2CB77717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33501" y="3933094"/>
            <a:ext cx="2396115" cy="1875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15108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537DC1-04C2-A422-3245-AB39B66E5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77" y="356466"/>
            <a:ext cx="8581043" cy="840400"/>
          </a:xfrm>
        </p:spPr>
        <p:txBody>
          <a:bodyPr/>
          <a:lstStyle/>
          <a:p>
            <a:r>
              <a:rPr lang="it-IT" err="1"/>
              <a:t>Unperturbed</a:t>
            </a:r>
            <a:r>
              <a:rPr lang="it-IT"/>
              <a:t> </a:t>
            </a:r>
            <a:r>
              <a:rPr lang="it-IT" err="1"/>
              <a:t>Groundtrack</a:t>
            </a:r>
            <a:r>
              <a:rPr lang="it-IT"/>
              <a:t> (</a:t>
            </a:r>
            <a:r>
              <a:rPr lang="it-IT" err="1"/>
              <a:t>Repeating</a:t>
            </a:r>
            <a:r>
              <a:rPr lang="it-IT"/>
              <a:t> </a:t>
            </a:r>
            <a:r>
              <a:rPr lang="it-IT" err="1"/>
              <a:t>Orbit</a:t>
            </a:r>
            <a:r>
              <a:rPr lang="it-IT"/>
              <a:t>)</a:t>
            </a:r>
          </a:p>
        </p:txBody>
      </p:sp>
      <p:pic>
        <p:nvPicPr>
          <p:cNvPr id="4" name="Segnaposto contenuto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829D3C5-AE13-378E-9304-07F1412D1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66" y="2327288"/>
            <a:ext cx="4572000" cy="3429000"/>
          </a:xfrm>
        </p:spPr>
      </p:pic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20D786F7-6B60-736E-019D-55BA4626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21" y="2326563"/>
            <a:ext cx="4572000" cy="3429000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DF77668-848C-DD64-A007-7B51A586A7B9}"/>
              </a:ext>
            </a:extLst>
          </p:cNvPr>
          <p:cNvSpPr/>
          <p:nvPr/>
        </p:nvSpPr>
        <p:spPr>
          <a:xfrm>
            <a:off x="1865998" y="1550111"/>
            <a:ext cx="1262079" cy="610179"/>
          </a:xfrm>
          <a:prstGeom prst="round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cs typeface="Calibri"/>
              </a:rPr>
              <a:t>k:m = 1:1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00FC720-B9A2-A000-9FA1-3CB9B2BD969A}"/>
              </a:ext>
            </a:extLst>
          </p:cNvPr>
          <p:cNvSpPr/>
          <p:nvPr/>
        </p:nvSpPr>
        <p:spPr>
          <a:xfrm>
            <a:off x="6013461" y="1550111"/>
            <a:ext cx="1262079" cy="610179"/>
          </a:xfrm>
          <a:prstGeom prst="round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>
                <a:cs typeface="Calibri"/>
              </a:rPr>
              <a:t>a = </a:t>
            </a:r>
            <a:r>
              <a:rPr lang="it-IT" b="1">
                <a:ea typeface="+mn-lt"/>
                <a:cs typeface="+mn-lt"/>
              </a:rPr>
              <a:t>42166</a:t>
            </a:r>
            <a:endParaRPr lang="it-IT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458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5E8999-5CDD-690B-B1FE-1B90172C7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85" y="356466"/>
            <a:ext cx="8581043" cy="449260"/>
          </a:xfrm>
        </p:spPr>
        <p:txBody>
          <a:bodyPr/>
          <a:lstStyle/>
          <a:p>
            <a:r>
              <a:rPr lang="it-IT" err="1"/>
              <a:t>Perturbed</a:t>
            </a:r>
            <a:r>
              <a:rPr lang="it-IT"/>
              <a:t> </a:t>
            </a:r>
            <a:r>
              <a:rPr lang="it-IT" err="1"/>
              <a:t>Groundtracks</a:t>
            </a:r>
            <a:r>
              <a:rPr lang="it-IT"/>
              <a:t> (</a:t>
            </a:r>
            <a:r>
              <a:rPr lang="it-IT" err="1"/>
              <a:t>Nominal</a:t>
            </a:r>
            <a:r>
              <a:rPr lang="it-IT"/>
              <a:t> and </a:t>
            </a:r>
            <a:r>
              <a:rPr lang="it-IT" err="1"/>
              <a:t>Repeating</a:t>
            </a:r>
            <a:r>
              <a:rPr lang="it-IT"/>
              <a:t>) </a:t>
            </a:r>
          </a:p>
        </p:txBody>
      </p:sp>
      <p:pic>
        <p:nvPicPr>
          <p:cNvPr id="4" name="Segnaposto contenuto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838FDFF2-3631-EB57-C018-DC5B8CC27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40" y="1542947"/>
            <a:ext cx="4572000" cy="3429000"/>
          </a:xfrm>
        </p:spPr>
      </p:pic>
      <p:pic>
        <p:nvPicPr>
          <p:cNvPr id="5" name="Immagine 4" descr="Immagine che contiene schermata, testo, linea, diagramma&#10;&#10;Descrizione generata automaticamente">
            <a:extLst>
              <a:ext uri="{FF2B5EF4-FFF2-40B4-BE49-F238E27FC236}">
                <a16:creationId xmlns:a16="http://schemas.microsoft.com/office/drawing/2014/main" id="{51504551-22D4-A7EE-2ED0-5989E9F8A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8" t="36456" r="8745" b="42025"/>
          <a:stretch/>
        </p:blipFill>
        <p:spPr>
          <a:xfrm>
            <a:off x="2792043" y="5186482"/>
            <a:ext cx="3563721" cy="737866"/>
          </a:xfrm>
          <a:prstGeom prst="rect">
            <a:avLst/>
          </a:prstGeom>
        </p:spPr>
      </p:pic>
      <p:pic>
        <p:nvPicPr>
          <p:cNvPr id="6" name="Immagine 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7307CF62-0BE0-4861-C9F9-14EF4DF3E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391" y="1542283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83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D50A6E-1217-A879-82AE-8DDAC5E1C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29" y="382542"/>
            <a:ext cx="8581043" cy="371032"/>
          </a:xfrm>
        </p:spPr>
        <p:txBody>
          <a:bodyPr>
            <a:normAutofit fontScale="90000"/>
          </a:bodyPr>
          <a:lstStyle/>
          <a:p>
            <a:r>
              <a:rPr lang="it-IT" err="1"/>
              <a:t>Orbit</a:t>
            </a:r>
            <a:r>
              <a:rPr lang="it-IT"/>
              <a:t> </a:t>
            </a:r>
            <a:r>
              <a:rPr lang="it-IT" err="1"/>
              <a:t>Propagation</a:t>
            </a:r>
            <a:r>
              <a:rPr lang="it-IT"/>
              <a:t> Methods</a:t>
            </a:r>
          </a:p>
        </p:txBody>
      </p:sp>
      <p:pic>
        <p:nvPicPr>
          <p:cNvPr id="7" name="Segnaposto contenuto 6" descr="Immagine che contiene Carattere, linea, testo, diagramma&#10;&#10;Descrizione generata automaticamente">
            <a:extLst>
              <a:ext uri="{FF2B5EF4-FFF2-40B4-BE49-F238E27FC236}">
                <a16:creationId xmlns:a16="http://schemas.microsoft.com/office/drawing/2014/main" id="{081F0831-D1E0-E291-2E4B-9578CA20D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9534" y="1366875"/>
            <a:ext cx="3586579" cy="907365"/>
          </a:xfrm>
        </p:spPr>
      </p:pic>
      <p:pic>
        <p:nvPicPr>
          <p:cNvPr id="8" name="Immagine 7" descr="Immagine che contiene testo, Carattere, schermata, calligrafia&#10;&#10;Descrizione generata automaticamente">
            <a:extLst>
              <a:ext uri="{FF2B5EF4-FFF2-40B4-BE49-F238E27FC236}">
                <a16:creationId xmlns:a16="http://schemas.microsoft.com/office/drawing/2014/main" id="{D947D33D-5807-129A-EE39-3506AB441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380" y="2277309"/>
            <a:ext cx="4842261" cy="3746259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C4832CEF-6E9F-E143-5105-D39210546485}"/>
              </a:ext>
            </a:extLst>
          </p:cNvPr>
          <p:cNvSpPr/>
          <p:nvPr/>
        </p:nvSpPr>
        <p:spPr>
          <a:xfrm>
            <a:off x="572260" y="2810453"/>
            <a:ext cx="2696261" cy="610179"/>
          </a:xfrm>
          <a:prstGeom prst="round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err="1">
                <a:cs typeface="Calibri"/>
              </a:rPr>
              <a:t>Cartesian</a:t>
            </a:r>
            <a:r>
              <a:rPr lang="it-IT" b="1">
                <a:cs typeface="Calibri"/>
              </a:rPr>
              <a:t> Co-</a:t>
            </a:r>
            <a:r>
              <a:rPr lang="it-IT" b="1" err="1">
                <a:cs typeface="Calibri"/>
              </a:rPr>
              <a:t>ordinates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D73C6B5-D69B-6765-37A9-156F7A11A5CF}"/>
              </a:ext>
            </a:extLst>
          </p:cNvPr>
          <p:cNvSpPr/>
          <p:nvPr/>
        </p:nvSpPr>
        <p:spPr>
          <a:xfrm>
            <a:off x="572260" y="3531890"/>
            <a:ext cx="2696261" cy="610179"/>
          </a:xfrm>
          <a:prstGeom prst="round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>
                <a:cs typeface="Calibri"/>
              </a:rPr>
              <a:t>Gauss' </a:t>
            </a:r>
            <a:r>
              <a:rPr lang="it-IT" b="1" err="1">
                <a:cs typeface="Calibri"/>
              </a:rPr>
              <a:t>Planetary</a:t>
            </a:r>
            <a:r>
              <a:rPr lang="it-IT" b="1">
                <a:cs typeface="Calibri"/>
              </a:rPr>
              <a:t> </a:t>
            </a:r>
            <a:r>
              <a:rPr lang="it-IT" b="1" err="1">
                <a:cs typeface="Calibri"/>
              </a:rPr>
              <a:t>Equations</a:t>
            </a:r>
          </a:p>
        </p:txBody>
      </p:sp>
    </p:spTree>
    <p:extLst>
      <p:ext uri="{BB962C8B-B14F-4D97-AF65-F5344CB8AC3E}">
        <p14:creationId xmlns:p14="http://schemas.microsoft.com/office/powerpoint/2010/main" val="133112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262A62-7724-BDDB-1FBE-2C593328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27" y="362610"/>
            <a:ext cx="8581043" cy="393513"/>
          </a:xfrm>
        </p:spPr>
        <p:txBody>
          <a:bodyPr>
            <a:normAutofit fontScale="90000"/>
          </a:bodyPr>
          <a:lstStyle/>
          <a:p>
            <a:r>
              <a:rPr lang="it-IT" err="1"/>
              <a:t>Keplerian</a:t>
            </a:r>
            <a:r>
              <a:rPr lang="it-IT"/>
              <a:t> </a:t>
            </a:r>
            <a:r>
              <a:rPr lang="it-IT" err="1"/>
              <a:t>Elements</a:t>
            </a:r>
            <a:r>
              <a:rPr lang="it-IT"/>
              <a:t> History</a:t>
            </a:r>
          </a:p>
        </p:txBody>
      </p:sp>
      <p:pic>
        <p:nvPicPr>
          <p:cNvPr id="4" name="Segnaposto contenuto 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8103C6FA-6DB4-56CA-9C5B-B391CD333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03" y="1517809"/>
            <a:ext cx="8868992" cy="4261045"/>
          </a:xfrm>
        </p:spPr>
      </p:pic>
    </p:spTree>
    <p:extLst>
      <p:ext uri="{BB962C8B-B14F-4D97-AF65-F5344CB8AC3E}">
        <p14:creationId xmlns:p14="http://schemas.microsoft.com/office/powerpoint/2010/main" val="1918998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73219C-3E3E-B9FF-8678-E8FEDCC07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27" y="414174"/>
            <a:ext cx="8581043" cy="840400"/>
          </a:xfrm>
        </p:spPr>
        <p:txBody>
          <a:bodyPr/>
          <a:lstStyle/>
          <a:p>
            <a:r>
              <a:rPr lang="it-IT"/>
              <a:t>Relative </a:t>
            </a:r>
            <a:r>
              <a:rPr lang="it-IT" err="1"/>
              <a:t>Error</a:t>
            </a:r>
          </a:p>
        </p:txBody>
      </p:sp>
      <p:pic>
        <p:nvPicPr>
          <p:cNvPr id="4" name="Segnaposto contenuto 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DA25C045-E40E-67E5-DEF9-1D27C83A0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15" y="1595156"/>
            <a:ext cx="8791646" cy="4226669"/>
          </a:xfrm>
        </p:spPr>
      </p:pic>
    </p:spTree>
    <p:extLst>
      <p:ext uri="{BB962C8B-B14F-4D97-AF65-F5344CB8AC3E}">
        <p14:creationId xmlns:p14="http://schemas.microsoft.com/office/powerpoint/2010/main" val="323972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863DB4-4535-5905-AB75-4C17C7854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79" y="362610"/>
            <a:ext cx="8581043" cy="840400"/>
          </a:xfrm>
        </p:spPr>
        <p:txBody>
          <a:bodyPr/>
          <a:lstStyle/>
          <a:p>
            <a:r>
              <a:rPr lang="it-IT" err="1"/>
              <a:t>Orbit</a:t>
            </a:r>
            <a:r>
              <a:rPr lang="it-IT"/>
              <a:t> Evolution</a:t>
            </a:r>
          </a:p>
        </p:txBody>
      </p:sp>
      <p:pic>
        <p:nvPicPr>
          <p:cNvPr id="4" name="Segnaposto contenuto 3" descr="Immagine che contiene disegno, diagramma, design&#10;&#10;Descrizione generata automaticamente">
            <a:extLst>
              <a:ext uri="{FF2B5EF4-FFF2-40B4-BE49-F238E27FC236}">
                <a16:creationId xmlns:a16="http://schemas.microsoft.com/office/drawing/2014/main" id="{5B51E181-A475-3ECA-E004-2CCA024E6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97" y="1449057"/>
            <a:ext cx="8868992" cy="4261045"/>
          </a:xfrm>
        </p:spPr>
      </p:pic>
    </p:spTree>
    <p:extLst>
      <p:ext uri="{BB962C8B-B14F-4D97-AF65-F5344CB8AC3E}">
        <p14:creationId xmlns:p14="http://schemas.microsoft.com/office/powerpoint/2010/main" val="149542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46821"/>
            <a:ext cx="8581043" cy="415311"/>
          </a:xfrm>
        </p:spPr>
        <p:txBody>
          <a:bodyPr>
            <a:noAutofit/>
          </a:bodyPr>
          <a:lstStyle/>
          <a:p>
            <a:r>
              <a:rPr lang="it-IT" sz="2300" err="1"/>
              <a:t>Table</a:t>
            </a:r>
            <a:r>
              <a:rPr lang="it-IT" sz="2300"/>
              <a:t> of </a:t>
            </a:r>
            <a:r>
              <a:rPr lang="it-IT" sz="2300" err="1"/>
              <a:t>contents</a:t>
            </a:r>
            <a:endParaRPr lang="it-IT" sz="230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1"/>
            <a:ext cx="8323726" cy="41544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1° </a:t>
            </a:r>
            <a:r>
              <a:rPr lang="it-IT" err="1"/>
              <a:t>Assignment</a:t>
            </a:r>
            <a:r>
              <a:rPr lang="it-IT"/>
              <a:t> 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err="1"/>
              <a:t>Description</a:t>
            </a:r>
            <a:r>
              <a:rPr lang="it-IT"/>
              <a:t> of the </a:t>
            </a:r>
            <a:r>
              <a:rPr lang="it-IT" err="1"/>
              <a:t>problem</a:t>
            </a:r>
            <a:r>
              <a:rPr lang="it-IT"/>
              <a:t>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err="1"/>
              <a:t>Algorithms</a:t>
            </a:r>
            <a:r>
              <a:rPr lang="it-IT"/>
              <a:t>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/>
              <a:t>Time domain </a:t>
            </a:r>
            <a:r>
              <a:rPr lang="it-IT" err="1"/>
              <a:t>reduction</a:t>
            </a:r>
            <a:r>
              <a:rPr lang="it-IT"/>
              <a:t>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err="1"/>
              <a:t>Results</a:t>
            </a:r>
            <a:r>
              <a:rPr lang="it-IT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2° </a:t>
            </a:r>
            <a:r>
              <a:rPr lang="it-IT" err="1"/>
              <a:t>Assignment</a:t>
            </a:r>
            <a:r>
              <a:rPr lang="it-IT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/>
              <a:t>Ground track.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err="1"/>
              <a:t>Propagation</a:t>
            </a:r>
            <a:r>
              <a:rPr lang="it-IT"/>
              <a:t> with </a:t>
            </a:r>
            <a:r>
              <a:rPr lang="it-IT" err="1"/>
              <a:t>perturbations</a:t>
            </a:r>
            <a:r>
              <a:rPr lang="it-IT"/>
              <a:t> (J2 + Moon).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/>
              <a:t>Filtering.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err="1"/>
              <a:t>Comparison</a:t>
            </a:r>
            <a:r>
              <a:rPr lang="it-IT"/>
              <a:t> with </a:t>
            </a:r>
            <a:r>
              <a:rPr lang="it-IT" err="1"/>
              <a:t>real</a:t>
            </a:r>
            <a:r>
              <a:rPr lang="it-IT"/>
              <a:t> data.</a:t>
            </a:r>
          </a:p>
          <a:p>
            <a:pPr lvl="1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3FCD45-3D54-1FAB-D47A-DE38209B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54016"/>
            <a:ext cx="8581043" cy="840400"/>
          </a:xfrm>
        </p:spPr>
        <p:txBody>
          <a:bodyPr/>
          <a:lstStyle/>
          <a:p>
            <a:r>
              <a:rPr lang="it-IT"/>
              <a:t>Filtering</a:t>
            </a:r>
          </a:p>
        </p:txBody>
      </p:sp>
      <p:pic>
        <p:nvPicPr>
          <p:cNvPr id="4" name="Segnaposto contenuto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95078CF-DF0E-AAD7-6679-53EE6FD70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03" y="1526403"/>
            <a:ext cx="8894775" cy="4269640"/>
          </a:xfrm>
        </p:spPr>
      </p:pic>
    </p:spTree>
    <p:extLst>
      <p:ext uri="{BB962C8B-B14F-4D97-AF65-F5344CB8AC3E}">
        <p14:creationId xmlns:p14="http://schemas.microsoft.com/office/powerpoint/2010/main" val="1151742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34B98-98F2-A67C-4175-E5715625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36828"/>
            <a:ext cx="8581043" cy="840400"/>
          </a:xfrm>
        </p:spPr>
        <p:txBody>
          <a:bodyPr/>
          <a:lstStyle/>
          <a:p>
            <a:r>
              <a:rPr lang="it-IT" err="1"/>
              <a:t>Comparison</a:t>
            </a:r>
            <a:r>
              <a:rPr lang="it-IT"/>
              <a:t> with Real Data (SDO)</a:t>
            </a:r>
          </a:p>
        </p:txBody>
      </p:sp>
      <p:pic>
        <p:nvPicPr>
          <p:cNvPr id="4" name="Segnaposto contenuto 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94BDD4EE-BC40-9D2F-AAE4-C5B807B59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28" y="2453582"/>
            <a:ext cx="4572000" cy="3429000"/>
          </a:xfrm>
        </p:spPr>
      </p:pic>
      <p:pic>
        <p:nvPicPr>
          <p:cNvPr id="5" name="Immagine 4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95EC6F95-7ABA-2EA1-01E0-A82BDA202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977" y="2455014"/>
            <a:ext cx="4572000" cy="3429000"/>
          </a:xfrm>
          <a:prstGeom prst="rect">
            <a:avLst/>
          </a:prstGeom>
        </p:spPr>
      </p:pic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94479FD1-56F9-3B9E-BCA8-7E60BC8DD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839828"/>
              </p:ext>
            </p:extLst>
          </p:nvPr>
        </p:nvGraphicFramePr>
        <p:xfrm>
          <a:off x="953932" y="1598481"/>
          <a:ext cx="7241376" cy="700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896">
                  <a:extLst>
                    <a:ext uri="{9D8B030D-6E8A-4147-A177-3AD203B41FA5}">
                      <a16:colId xmlns:a16="http://schemas.microsoft.com/office/drawing/2014/main" val="4058937675"/>
                    </a:ext>
                  </a:extLst>
                </a:gridCol>
                <a:gridCol w="1206896">
                  <a:extLst>
                    <a:ext uri="{9D8B030D-6E8A-4147-A177-3AD203B41FA5}">
                      <a16:colId xmlns:a16="http://schemas.microsoft.com/office/drawing/2014/main" val="1200155988"/>
                    </a:ext>
                  </a:extLst>
                </a:gridCol>
                <a:gridCol w="1206896">
                  <a:extLst>
                    <a:ext uri="{9D8B030D-6E8A-4147-A177-3AD203B41FA5}">
                      <a16:colId xmlns:a16="http://schemas.microsoft.com/office/drawing/2014/main" val="2250192262"/>
                    </a:ext>
                  </a:extLst>
                </a:gridCol>
                <a:gridCol w="1206896">
                  <a:extLst>
                    <a:ext uri="{9D8B030D-6E8A-4147-A177-3AD203B41FA5}">
                      <a16:colId xmlns:a16="http://schemas.microsoft.com/office/drawing/2014/main" val="2159494130"/>
                    </a:ext>
                  </a:extLst>
                </a:gridCol>
                <a:gridCol w="1206896">
                  <a:extLst>
                    <a:ext uri="{9D8B030D-6E8A-4147-A177-3AD203B41FA5}">
                      <a16:colId xmlns:a16="http://schemas.microsoft.com/office/drawing/2014/main" val="2180428575"/>
                    </a:ext>
                  </a:extLst>
                </a:gridCol>
                <a:gridCol w="1206896">
                  <a:extLst>
                    <a:ext uri="{9D8B030D-6E8A-4147-A177-3AD203B41FA5}">
                      <a16:colId xmlns:a16="http://schemas.microsoft.com/office/drawing/2014/main" val="2781877229"/>
                    </a:ext>
                  </a:extLst>
                </a:gridCol>
              </a:tblGrid>
              <a:tr h="36511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a [km]</a:t>
                      </a:r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 e [-]</a:t>
                      </a:r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i [deg]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Ω [deg]</a:t>
                      </a:r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ω [deg]</a:t>
                      </a:r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hp [km]</a:t>
                      </a:r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4907"/>
                  </a:ext>
                </a:extLst>
              </a:tr>
              <a:tr h="32599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0" i="0" u="none" strike="noStrike" noProof="0">
                          <a:latin typeface="Calibri"/>
                        </a:rPr>
                        <a:t>42165.384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0" i="0" u="none" strike="noStrike" noProof="0">
                          <a:latin typeface="Calibri"/>
                        </a:rPr>
                        <a:t>0.000069</a:t>
                      </a:r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0" i="0" u="none" strike="noStrike" noProof="0">
                          <a:latin typeface="Calibri"/>
                        </a:rPr>
                        <a:t>27.833</a:t>
                      </a:r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0" i="0" u="none" strike="noStrike" noProof="0">
                          <a:latin typeface="Calibri"/>
                        </a:rPr>
                        <a:t>169.5864</a:t>
                      </a:r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0" i="0" u="none" strike="noStrike" noProof="0">
                          <a:latin typeface="Calibri"/>
                        </a:rPr>
                        <a:t>245.7244</a:t>
                      </a:r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0" i="0" u="none" strike="noStrike" noProof="0">
                          <a:latin typeface="Calibri"/>
                        </a:rPr>
                        <a:t>35783.9</a:t>
                      </a:r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409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816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4692F6-F01C-77B1-2D63-E4E8D7518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27" y="379798"/>
            <a:ext cx="8581043" cy="840400"/>
          </a:xfrm>
        </p:spPr>
        <p:txBody>
          <a:bodyPr/>
          <a:lstStyle/>
          <a:p>
            <a:r>
              <a:rPr lang="it-IT" err="1"/>
              <a:t>Comparison</a:t>
            </a:r>
            <a:r>
              <a:rPr lang="it-IT"/>
              <a:t> with Real Data (SDO)</a:t>
            </a:r>
            <a:endParaRPr lang="it-IT" b="0"/>
          </a:p>
          <a:p>
            <a:endParaRPr lang="it-IT"/>
          </a:p>
        </p:txBody>
      </p:sp>
      <p:pic>
        <p:nvPicPr>
          <p:cNvPr id="4" name="Segnaposto contenuto 3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83828C28-7935-61A3-F53D-23E16A6C2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9615" y="1952982"/>
            <a:ext cx="4572000" cy="3429000"/>
          </a:xfr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602EAAB-2AF1-3F12-7CDB-168BDB924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91" y="1954415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91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F4C112-B19B-E894-26A6-126347AA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27" y="336828"/>
            <a:ext cx="8581043" cy="840400"/>
          </a:xfrm>
        </p:spPr>
        <p:txBody>
          <a:bodyPr/>
          <a:lstStyle/>
          <a:p>
            <a:r>
              <a:rPr lang="it-IT"/>
              <a:t>Comparison with Real Data (SDO)</a:t>
            </a:r>
            <a:endParaRPr lang="it-IT" b="0"/>
          </a:p>
          <a:p>
            <a:endParaRPr lang="it-IT"/>
          </a:p>
        </p:txBody>
      </p:sp>
      <p:pic>
        <p:nvPicPr>
          <p:cNvPr id="4" name="Segnaposto contenuto 3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8F463DA4-EAC7-BECC-ECF0-6919A07B1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0199" y="1935794"/>
            <a:ext cx="4572000" cy="3429000"/>
          </a:xfrm>
        </p:spPr>
      </p:pic>
      <p:pic>
        <p:nvPicPr>
          <p:cNvPr id="5" name="Immagine 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D155C931-92A0-CB6D-9E29-A5724342A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03" y="1937226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53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E66930-E852-DE25-A489-076FDE988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00776"/>
            <a:ext cx="8581043" cy="512587"/>
          </a:xfrm>
        </p:spPr>
        <p:txBody>
          <a:bodyPr>
            <a:normAutofit/>
          </a:bodyPr>
          <a:lstStyle/>
          <a:p>
            <a:r>
              <a:rPr lang="it-IT" sz="2300" err="1"/>
              <a:t>Problem</a:t>
            </a:r>
            <a:r>
              <a:rPr lang="it-IT" sz="2300"/>
              <a:t> </a:t>
            </a:r>
            <a:r>
              <a:rPr lang="it-IT" sz="2300" err="1"/>
              <a:t>overview</a:t>
            </a:r>
            <a:r>
              <a:rPr lang="it-IT" sz="2300"/>
              <a:t> and </a:t>
            </a:r>
            <a:r>
              <a:rPr lang="it-IT" sz="2300" err="1"/>
              <a:t>assigned</a:t>
            </a:r>
            <a:r>
              <a:rPr lang="it-IT" sz="2300"/>
              <a:t> data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FCFFD8-CE0E-49D0-CDD8-183655353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57" y="1223092"/>
            <a:ext cx="8412364" cy="50778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Mission: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err="1"/>
              <a:t>Departure</a:t>
            </a:r>
            <a:r>
              <a:rPr lang="it-IT"/>
              <a:t> </a:t>
            </a:r>
            <a:r>
              <a:rPr lang="it-IT" err="1"/>
              <a:t>at</a:t>
            </a:r>
            <a:r>
              <a:rPr lang="it-IT"/>
              <a:t> Mars.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/>
              <a:t>Fly-By </a:t>
            </a:r>
            <a:r>
              <a:rPr lang="it-IT" err="1"/>
              <a:t>at</a:t>
            </a:r>
            <a:r>
              <a:rPr lang="it-IT"/>
              <a:t> Earth.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err="1"/>
              <a:t>Arrival</a:t>
            </a:r>
            <a:r>
              <a:rPr lang="it-IT"/>
              <a:t> </a:t>
            </a:r>
            <a:r>
              <a:rPr lang="it-IT" err="1"/>
              <a:t>at</a:t>
            </a:r>
            <a:r>
              <a:rPr lang="it-IT"/>
              <a:t> 1036 </a:t>
            </a:r>
            <a:r>
              <a:rPr lang="it-IT" err="1"/>
              <a:t>Ganymed</a:t>
            </a:r>
            <a:r>
              <a:rPr lang="it-IT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Preliminary </a:t>
            </a:r>
            <a:r>
              <a:rPr lang="it-IT" err="1"/>
              <a:t>assumptions</a:t>
            </a:r>
            <a:r>
              <a:rPr lang="it-IT"/>
              <a:t>:</a:t>
            </a:r>
            <a:endParaRPr lang="it-IT">
              <a:sym typeface="Wingdings" panose="05000000000000000000" pitchFamily="2" charset="2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err="1">
                <a:sym typeface="Wingdings" panose="05000000000000000000" pitchFamily="2" charset="2"/>
              </a:rPr>
              <a:t>patched</a:t>
            </a:r>
            <a:r>
              <a:rPr lang="it-IT">
                <a:sym typeface="Wingdings" panose="05000000000000000000" pitchFamily="2" charset="2"/>
              </a:rPr>
              <a:t> </a:t>
            </a:r>
            <a:r>
              <a:rPr lang="it-IT" err="1">
                <a:sym typeface="Wingdings" panose="05000000000000000000" pitchFamily="2" charset="2"/>
              </a:rPr>
              <a:t>conics</a:t>
            </a:r>
            <a:r>
              <a:rPr lang="it-IT">
                <a:sym typeface="Wingdings" panose="05000000000000000000" pitchFamily="2" charset="2"/>
              </a:rPr>
              <a:t> </a:t>
            </a:r>
            <a:r>
              <a:rPr lang="it-IT" err="1">
                <a:sym typeface="Wingdings" panose="05000000000000000000" pitchFamily="2" charset="2"/>
              </a:rPr>
              <a:t>method</a:t>
            </a:r>
            <a:r>
              <a:rPr lang="it-IT">
                <a:sym typeface="Wingdings" panose="05000000000000000000" pitchFamily="2" charset="2"/>
              </a:rPr>
              <a:t>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>
                <a:sym typeface="Wingdings" panose="05000000000000000000" pitchFamily="2" charset="2"/>
              </a:rPr>
              <a:t>injection and </a:t>
            </a:r>
            <a:r>
              <a:rPr lang="it-IT" err="1">
                <a:sym typeface="Wingdings" panose="05000000000000000000" pitchFamily="2" charset="2"/>
              </a:rPr>
              <a:t>rendezvous</a:t>
            </a:r>
            <a:r>
              <a:rPr lang="it-IT">
                <a:sym typeface="Wingdings" panose="05000000000000000000" pitchFamily="2" charset="2"/>
              </a:rPr>
              <a:t> </a:t>
            </a:r>
            <a:r>
              <a:rPr lang="it-IT" err="1">
                <a:sym typeface="Wingdings" panose="05000000000000000000" pitchFamily="2" charset="2"/>
              </a:rPr>
              <a:t>hyperbolae</a:t>
            </a:r>
            <a:r>
              <a:rPr lang="it-IT">
                <a:sym typeface="Wingdings" panose="05000000000000000000" pitchFamily="2" charset="2"/>
              </a:rPr>
              <a:t> </a:t>
            </a:r>
            <a:r>
              <a:rPr lang="it-IT" err="1">
                <a:sym typeface="Wingdings" panose="05000000000000000000" pitchFamily="2" charset="2"/>
              </a:rPr>
              <a:t>not</a:t>
            </a:r>
            <a:r>
              <a:rPr lang="it-IT">
                <a:sym typeface="Wingdings" panose="05000000000000000000" pitchFamily="2" charset="2"/>
              </a:rPr>
              <a:t> </a:t>
            </a:r>
            <a:r>
              <a:rPr lang="it-IT" err="1">
                <a:sym typeface="Wingdings" panose="05000000000000000000" pitchFamily="2" charset="2"/>
              </a:rPr>
              <a:t>considered</a:t>
            </a:r>
            <a:r>
              <a:rPr lang="it-IT">
                <a:sym typeface="Wingdings" panose="05000000000000000000" pitchFamily="2" charset="2"/>
              </a:rPr>
              <a:t>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>
                <a:sym typeface="Wingdings" panose="05000000000000000000" pitchFamily="2" charset="2"/>
              </a:rPr>
              <a:t>impulsive </a:t>
            </a:r>
            <a:r>
              <a:rPr lang="it-IT" err="1">
                <a:sym typeface="Wingdings" panose="05000000000000000000" pitchFamily="2" charset="2"/>
              </a:rPr>
              <a:t>manoeuvre</a:t>
            </a:r>
            <a:r>
              <a:rPr lang="it-IT"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err="1">
                <a:sym typeface="Wingdings" panose="05000000000000000000" pitchFamily="2" charset="2"/>
              </a:rPr>
              <a:t>Constraints</a:t>
            </a:r>
            <a:r>
              <a:rPr lang="it-IT">
                <a:sym typeface="Wingdings" panose="05000000000000000000" pitchFamily="2" charset="2"/>
              </a:rPr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>
                <a:sym typeface="Wingdings" panose="05000000000000000000" pitchFamily="2" charset="2"/>
              </a:rPr>
              <a:t>Time window:  [01/01/2028, 01/01/2058].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>
                <a:sym typeface="Wingdings" panose="05000000000000000000" pitchFamily="2" charset="2"/>
              </a:rPr>
              <a:t>TOF1 and TOF2 </a:t>
            </a:r>
            <a:r>
              <a:rPr lang="it-IT" err="1">
                <a:sym typeface="Wingdings" panose="05000000000000000000" pitchFamily="2" charset="2"/>
              </a:rPr>
              <a:t>greater</a:t>
            </a:r>
            <a:r>
              <a:rPr lang="it-IT">
                <a:sym typeface="Wingdings" panose="05000000000000000000" pitchFamily="2" charset="2"/>
              </a:rPr>
              <a:t> </a:t>
            </a:r>
            <a:r>
              <a:rPr lang="it-IT" err="1">
                <a:sym typeface="Wingdings" panose="05000000000000000000" pitchFamily="2" charset="2"/>
              </a:rPr>
              <a:t>than</a:t>
            </a:r>
            <a:r>
              <a:rPr lang="it-IT">
                <a:sym typeface="Wingdings" panose="05000000000000000000" pitchFamily="2" charset="2"/>
              </a:rPr>
              <a:t> </a:t>
            </a:r>
            <a:r>
              <a:rPr lang="it-IT" err="1">
                <a:sym typeface="Wingdings" panose="05000000000000000000" pitchFamily="2" charset="2"/>
              </a:rPr>
              <a:t>parabolic</a:t>
            </a:r>
            <a:r>
              <a:rPr lang="it-IT">
                <a:sym typeface="Wingdings" panose="05000000000000000000" pitchFamily="2" charset="2"/>
              </a:rPr>
              <a:t> time.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>
                <a:sym typeface="Wingdings" panose="05000000000000000000" pitchFamily="2" charset="2"/>
              </a:rPr>
              <a:t>Minimum </a:t>
            </a:r>
            <a:r>
              <a:rPr lang="it-IT" err="1">
                <a:sym typeface="Wingdings" panose="05000000000000000000" pitchFamily="2" charset="2"/>
              </a:rPr>
              <a:t>pericentre</a:t>
            </a:r>
            <a:r>
              <a:rPr lang="it-IT">
                <a:sym typeface="Wingdings" panose="05000000000000000000" pitchFamily="2" charset="2"/>
              </a:rPr>
              <a:t> </a:t>
            </a:r>
            <a:r>
              <a:rPr lang="it-IT" err="1">
                <a:sym typeface="Wingdings" panose="05000000000000000000" pitchFamily="2" charset="2"/>
              </a:rPr>
              <a:t>altitude</a:t>
            </a:r>
            <a:r>
              <a:rPr lang="it-IT">
                <a:sym typeface="Wingdings" panose="05000000000000000000" pitchFamily="2" charset="2"/>
              </a:rPr>
              <a:t>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>
              <a:sym typeface="Wingdings" panose="05000000000000000000" pitchFamily="2" charset="2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>
              <a:sym typeface="Wingdings" panose="05000000000000000000" pitchFamily="2" charset="2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>
              <a:sym typeface="Wingdings" panose="05000000000000000000" pitchFamily="2" charset="2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7468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066CA9-79C8-63CB-6066-254AD2D5A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35521"/>
            <a:ext cx="8581043" cy="502860"/>
          </a:xfrm>
        </p:spPr>
        <p:txBody>
          <a:bodyPr>
            <a:normAutofit/>
          </a:bodyPr>
          <a:lstStyle/>
          <a:p>
            <a:r>
              <a:rPr lang="it-IT" sz="2300" err="1"/>
              <a:t>Algorithms</a:t>
            </a:r>
            <a:r>
              <a:rPr lang="it-IT" sz="2300"/>
              <a:t>: brute-force and </a:t>
            </a:r>
            <a:r>
              <a:rPr lang="it-IT" sz="2300" err="1"/>
              <a:t>refined</a:t>
            </a:r>
            <a:r>
              <a:rPr lang="it-IT" sz="2300"/>
              <a:t> brute-force</a:t>
            </a:r>
          </a:p>
        </p:txBody>
      </p:sp>
      <p:pic>
        <p:nvPicPr>
          <p:cNvPr id="7" name="Segnaposto contenuto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08A2040-4C13-B924-69CD-E844A8D49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71" y="1530877"/>
            <a:ext cx="8926542" cy="4157678"/>
          </a:xfrm>
        </p:spPr>
      </p:pic>
    </p:spTree>
    <p:extLst>
      <p:ext uri="{BB962C8B-B14F-4D97-AF65-F5344CB8AC3E}">
        <p14:creationId xmlns:p14="http://schemas.microsoft.com/office/powerpoint/2010/main" val="2316358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2DD06E-687A-3C86-52E0-627A5A97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43500"/>
            <a:ext cx="8581043" cy="592671"/>
          </a:xfrm>
        </p:spPr>
        <p:txBody>
          <a:bodyPr>
            <a:normAutofit/>
          </a:bodyPr>
          <a:lstStyle/>
          <a:p>
            <a:r>
              <a:rPr lang="it-IT" sz="2300"/>
              <a:t>Time domain </a:t>
            </a:r>
            <a:r>
              <a:rPr lang="it-IT" sz="2300" err="1"/>
              <a:t>reduction</a:t>
            </a:r>
            <a:r>
              <a:rPr lang="it-IT" sz="2300"/>
              <a:t> (1): </a:t>
            </a:r>
            <a:r>
              <a:rPr lang="it-IT" sz="2300" err="1"/>
              <a:t>resonance</a:t>
            </a:r>
            <a:r>
              <a:rPr lang="it-IT" sz="2300"/>
              <a:t> and </a:t>
            </a:r>
            <a:r>
              <a:rPr lang="it-IT" sz="2300" err="1"/>
              <a:t>synodic</a:t>
            </a:r>
            <a:r>
              <a:rPr lang="it-IT" sz="2300"/>
              <a:t> </a:t>
            </a:r>
            <a:r>
              <a:rPr lang="it-IT" sz="2300" err="1"/>
              <a:t>period</a:t>
            </a:r>
            <a:r>
              <a:rPr lang="it-IT" sz="2300"/>
              <a:t>.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2B713F-EB25-90F8-C332-15BA242CD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53" y="1756955"/>
            <a:ext cx="3717421" cy="416487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First </a:t>
            </a:r>
            <a:r>
              <a:rPr lang="it-IT" err="1"/>
              <a:t>restriction</a:t>
            </a:r>
            <a:r>
              <a:rPr lang="it-IT"/>
              <a:t> </a:t>
            </a:r>
            <a:r>
              <a:rPr lang="it-IT">
                <a:sym typeface="Wingdings" panose="05000000000000000000" pitchFamily="2" charset="2"/>
              </a:rPr>
              <a:t> </a:t>
            </a:r>
            <a:r>
              <a:rPr lang="it-IT" err="1"/>
              <a:t>repetition</a:t>
            </a:r>
            <a:r>
              <a:rPr lang="it-IT"/>
              <a:t> of </a:t>
            </a:r>
            <a:r>
              <a:rPr lang="it-IT" err="1"/>
              <a:t>celestial</a:t>
            </a:r>
            <a:r>
              <a:rPr lang="it-IT"/>
              <a:t> body positions.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err="1"/>
              <a:t>Synodic</a:t>
            </a:r>
            <a:r>
              <a:rPr lang="it-IT"/>
              <a:t> </a:t>
            </a:r>
            <a:r>
              <a:rPr lang="it-IT" err="1"/>
              <a:t>period</a:t>
            </a:r>
            <a:r>
              <a:rPr lang="it-IT"/>
              <a:t> </a:t>
            </a:r>
            <a:r>
              <a:rPr lang="it-IT">
                <a:sym typeface="Wingdings" panose="05000000000000000000" pitchFamily="2" charset="2"/>
              </a:rPr>
              <a:t> </a:t>
            </a:r>
            <a:r>
              <a:rPr lang="it-IT" err="1">
                <a:sym typeface="Wingdings" panose="05000000000000000000" pitchFamily="2" charset="2"/>
              </a:rPr>
              <a:t>not</a:t>
            </a:r>
            <a:r>
              <a:rPr lang="it-IT">
                <a:sym typeface="Wingdings" panose="05000000000000000000" pitchFamily="2" charset="2"/>
              </a:rPr>
              <a:t> </a:t>
            </a:r>
            <a:r>
              <a:rPr lang="it-IT" err="1">
                <a:sym typeface="Wingdings" panose="05000000000000000000" pitchFamily="2" charset="2"/>
              </a:rPr>
              <a:t>viable</a:t>
            </a:r>
            <a:r>
              <a:rPr lang="it-IT">
                <a:sym typeface="Wingdings" panose="05000000000000000000" pitchFamily="2" charset="2"/>
              </a:rPr>
              <a:t> </a:t>
            </a:r>
            <a:r>
              <a:rPr lang="it-IT"/>
              <a:t>for non-</a:t>
            </a:r>
            <a:r>
              <a:rPr lang="it-IT" err="1"/>
              <a:t>circular</a:t>
            </a:r>
            <a:r>
              <a:rPr lang="it-IT"/>
              <a:t> </a:t>
            </a:r>
            <a:r>
              <a:rPr lang="it-IT" err="1"/>
              <a:t>orbits</a:t>
            </a:r>
            <a:r>
              <a:rPr lang="it-IT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err="1"/>
              <a:t>Resonance</a:t>
            </a:r>
            <a:r>
              <a:rPr lang="it-IT"/>
              <a:t> </a:t>
            </a:r>
            <a:r>
              <a:rPr lang="it-IT" err="1"/>
              <a:t>period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introduced</a:t>
            </a:r>
            <a:r>
              <a:rPr lang="it-IT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Perfect </a:t>
            </a:r>
            <a:r>
              <a:rPr lang="it-IT" err="1"/>
              <a:t>resonance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impossible</a:t>
            </a:r>
            <a:r>
              <a:rPr lang="it-IT"/>
              <a:t> </a:t>
            </a:r>
            <a:r>
              <a:rPr lang="it-IT">
                <a:sym typeface="Wingdings" panose="05000000000000000000" pitchFamily="2" charset="2"/>
              </a:rPr>
              <a:t> a </a:t>
            </a:r>
            <a:r>
              <a:rPr lang="it-IT" err="1">
                <a:sym typeface="Wingdings" panose="05000000000000000000" pitchFamily="2" charset="2"/>
              </a:rPr>
              <a:t>tolerance</a:t>
            </a:r>
            <a:r>
              <a:rPr lang="it-IT">
                <a:sym typeface="Wingdings" panose="05000000000000000000" pitchFamily="2" charset="2"/>
              </a:rPr>
              <a:t>  must be </a:t>
            </a:r>
            <a:r>
              <a:rPr lang="it-IT" err="1">
                <a:sym typeface="Wingdings" panose="05000000000000000000" pitchFamily="2" charset="2"/>
              </a:rPr>
              <a:t>introduced</a:t>
            </a:r>
            <a:r>
              <a:rPr lang="it-IT">
                <a:sym typeface="Wingdings" panose="05000000000000000000" pitchFamily="2" charset="2"/>
              </a:rPr>
              <a:t>.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a 3">
                <a:extLst>
                  <a:ext uri="{FF2B5EF4-FFF2-40B4-BE49-F238E27FC236}">
                    <a16:creationId xmlns:a16="http://schemas.microsoft.com/office/drawing/2014/main" id="{CF2B5541-C26D-6CCC-858D-B788B41784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96835"/>
                  </p:ext>
                </p:extLst>
              </p:nvPr>
            </p:nvGraphicFramePr>
            <p:xfrm>
              <a:off x="4194315" y="3193143"/>
              <a:ext cx="4871307" cy="9876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5768">
                      <a:extLst>
                        <a:ext uri="{9D8B030D-6E8A-4147-A177-3AD203B41FA5}">
                          <a16:colId xmlns:a16="http://schemas.microsoft.com/office/drawing/2014/main" val="3191822404"/>
                        </a:ext>
                      </a:extLst>
                    </a:gridCol>
                    <a:gridCol w="1205769">
                      <a:extLst>
                        <a:ext uri="{9D8B030D-6E8A-4147-A177-3AD203B41FA5}">
                          <a16:colId xmlns:a16="http://schemas.microsoft.com/office/drawing/2014/main" val="676271608"/>
                        </a:ext>
                      </a:extLst>
                    </a:gridCol>
                    <a:gridCol w="1254001">
                      <a:extLst>
                        <a:ext uri="{9D8B030D-6E8A-4147-A177-3AD203B41FA5}">
                          <a16:colId xmlns:a16="http://schemas.microsoft.com/office/drawing/2014/main" val="807260062"/>
                        </a:ext>
                      </a:extLst>
                    </a:gridCol>
                    <a:gridCol w="1205769">
                      <a:extLst>
                        <a:ext uri="{9D8B030D-6E8A-4147-A177-3AD203B41FA5}">
                          <a16:colId xmlns:a16="http://schemas.microsoft.com/office/drawing/2014/main" val="1315251561"/>
                        </a:ext>
                      </a:extLst>
                    </a:gridCol>
                  </a:tblGrid>
                  <a:tr h="4938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𝒕𝒐𝒍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𝑬𝒂𝒓𝒕𝒉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𝑴𝒂𝒓𝒔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𝟏𝟎𝟑𝟔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3691347"/>
                      </a:ext>
                    </a:extLst>
                  </a:tr>
                  <a:tr h="4938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0.1159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6.9119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4.8841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58266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a 3">
                <a:extLst>
                  <a:ext uri="{FF2B5EF4-FFF2-40B4-BE49-F238E27FC236}">
                    <a16:creationId xmlns:a16="http://schemas.microsoft.com/office/drawing/2014/main" id="{CF2B5541-C26D-6CCC-858D-B788B41784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96835"/>
                  </p:ext>
                </p:extLst>
              </p:nvPr>
            </p:nvGraphicFramePr>
            <p:xfrm>
              <a:off x="4194315" y="3193143"/>
              <a:ext cx="4871307" cy="9876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5768">
                      <a:extLst>
                        <a:ext uri="{9D8B030D-6E8A-4147-A177-3AD203B41FA5}">
                          <a16:colId xmlns:a16="http://schemas.microsoft.com/office/drawing/2014/main" val="3191822404"/>
                        </a:ext>
                      </a:extLst>
                    </a:gridCol>
                    <a:gridCol w="1205769">
                      <a:extLst>
                        <a:ext uri="{9D8B030D-6E8A-4147-A177-3AD203B41FA5}">
                          <a16:colId xmlns:a16="http://schemas.microsoft.com/office/drawing/2014/main" val="676271608"/>
                        </a:ext>
                      </a:extLst>
                    </a:gridCol>
                    <a:gridCol w="1254001">
                      <a:extLst>
                        <a:ext uri="{9D8B030D-6E8A-4147-A177-3AD203B41FA5}">
                          <a16:colId xmlns:a16="http://schemas.microsoft.com/office/drawing/2014/main" val="807260062"/>
                        </a:ext>
                      </a:extLst>
                    </a:gridCol>
                    <a:gridCol w="1205769">
                      <a:extLst>
                        <a:ext uri="{9D8B030D-6E8A-4147-A177-3AD203B41FA5}">
                          <a16:colId xmlns:a16="http://schemas.microsoft.com/office/drawing/2014/main" val="1315251561"/>
                        </a:ext>
                      </a:extLst>
                    </a:gridCol>
                  </a:tblGrid>
                  <a:tr h="4938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5" t="-1220" r="-306061" b="-1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505" t="-1220" r="-206061" b="-1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2718" t="-1220" r="-98058" b="-1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4545" t="-1220" r="-2020" b="-1012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3691347"/>
                      </a:ext>
                    </a:extLst>
                  </a:tr>
                  <a:tr h="4938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5" t="-102469" r="-306061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05" t="-102469" r="-206061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718" t="-102469" r="-98058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4545" t="-102469" r="-2020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58266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58325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657DFF-5443-37DF-1AE1-AC653B21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38225"/>
            <a:ext cx="8581043" cy="592671"/>
          </a:xfrm>
        </p:spPr>
        <p:txBody>
          <a:bodyPr>
            <a:normAutofit/>
          </a:bodyPr>
          <a:lstStyle/>
          <a:p>
            <a:r>
              <a:rPr lang="it-IT" sz="2300"/>
              <a:t>Time domain </a:t>
            </a:r>
            <a:r>
              <a:rPr lang="it-IT" sz="2300" err="1"/>
              <a:t>reduction</a:t>
            </a:r>
            <a:r>
              <a:rPr lang="it-IT" sz="2300"/>
              <a:t> (2): cost plots - </a:t>
            </a:r>
            <a:r>
              <a:rPr lang="it-IT" sz="2300" err="1"/>
              <a:t>analysis</a:t>
            </a:r>
            <a:r>
              <a:rPr lang="it-IT" sz="2300"/>
              <a:t>.</a:t>
            </a:r>
          </a:p>
        </p:txBody>
      </p:sp>
      <p:pic>
        <p:nvPicPr>
          <p:cNvPr id="15" name="Segnaposto contenuto 14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4448EF98-7EAA-292D-DD3B-FE19695D3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00" y="1684867"/>
            <a:ext cx="4514499" cy="3814738"/>
          </a:xfrm>
        </p:spPr>
      </p:pic>
      <p:pic>
        <p:nvPicPr>
          <p:cNvPr id="17" name="Immagine 16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40437764-ED3C-91E0-4125-823545752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626" y="1803401"/>
            <a:ext cx="4434874" cy="369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8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F5AD90-52E1-D498-22DD-EBE9E09FA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85732"/>
            <a:ext cx="8581043" cy="493132"/>
          </a:xfrm>
        </p:spPr>
        <p:txBody>
          <a:bodyPr>
            <a:normAutofit/>
          </a:bodyPr>
          <a:lstStyle/>
          <a:p>
            <a:r>
              <a:rPr lang="it-IT" sz="2300"/>
              <a:t>Time domain </a:t>
            </a:r>
            <a:r>
              <a:rPr lang="it-IT" sz="2300" err="1"/>
              <a:t>reduction</a:t>
            </a:r>
            <a:r>
              <a:rPr lang="it-IT" sz="2300"/>
              <a:t> (3): cost plots with </a:t>
            </a:r>
            <a:r>
              <a:rPr lang="it-IT" sz="2300" err="1"/>
              <a:t>TOFs</a:t>
            </a:r>
            <a:r>
              <a:rPr lang="it-IT" sz="2300"/>
              <a:t> - </a:t>
            </a:r>
            <a:r>
              <a:rPr lang="it-IT" sz="2300" err="1"/>
              <a:t>analysis</a:t>
            </a:r>
            <a:r>
              <a:rPr lang="it-IT" sz="2300"/>
              <a:t>.</a:t>
            </a:r>
          </a:p>
        </p:txBody>
      </p:sp>
      <p:pic>
        <p:nvPicPr>
          <p:cNvPr id="9" name="Segnaposto contenuto 8" descr="Immagine che contiene testo, Diagramma, schermata, diagramma">
            <a:extLst>
              <a:ext uri="{FF2B5EF4-FFF2-40B4-BE49-F238E27FC236}">
                <a16:creationId xmlns:a16="http://schemas.microsoft.com/office/drawing/2014/main" id="{1D57EB25-5B15-6F54-C5C7-0EB29461A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40" y="1871134"/>
            <a:ext cx="4561578" cy="3488265"/>
          </a:xfrm>
        </p:spPr>
      </p:pic>
      <p:pic>
        <p:nvPicPr>
          <p:cNvPr id="11" name="Immagine 10" descr="Immagine che contiene testo, schermata, Carattere, Policromia&#10;&#10;Descrizione generata automaticamente">
            <a:extLst>
              <a:ext uri="{FF2B5EF4-FFF2-40B4-BE49-F238E27FC236}">
                <a16:creationId xmlns:a16="http://schemas.microsoft.com/office/drawing/2014/main" id="{4E029DE0-8BBB-9D2A-C263-2B54E0943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307" y="1896533"/>
            <a:ext cx="4408753" cy="34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03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52661A-CE96-FBD2-47C2-963D7B31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97071"/>
            <a:ext cx="8581043" cy="434766"/>
          </a:xfrm>
        </p:spPr>
        <p:txBody>
          <a:bodyPr>
            <a:noAutofit/>
          </a:bodyPr>
          <a:lstStyle/>
          <a:p>
            <a:r>
              <a:rPr lang="it-IT" sz="2300" err="1"/>
              <a:t>Final</a:t>
            </a:r>
            <a:r>
              <a:rPr lang="it-IT" sz="2300"/>
              <a:t> </a:t>
            </a:r>
            <a:r>
              <a:rPr lang="it-IT" sz="2300" err="1"/>
              <a:t>selection</a:t>
            </a:r>
            <a:r>
              <a:rPr lang="it-IT" sz="2300"/>
              <a:t> and </a:t>
            </a:r>
            <a:r>
              <a:rPr lang="it-IT" sz="2300" err="1"/>
              <a:t>results</a:t>
            </a:r>
            <a:r>
              <a:rPr lang="it-IT" sz="2300"/>
              <a:t> (1) – </a:t>
            </a:r>
            <a:r>
              <a:rPr lang="it-IT" sz="2300" err="1"/>
              <a:t>algorithms</a:t>
            </a:r>
            <a:r>
              <a:rPr lang="it-IT" sz="2300"/>
              <a:t>’ </a:t>
            </a:r>
            <a:r>
              <a:rPr lang="it-IT" sz="2300" err="1"/>
              <a:t>comparison</a:t>
            </a:r>
            <a:endParaRPr lang="it-IT" sz="23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Segnaposto contenuto 3">
                <a:extLst>
                  <a:ext uri="{FF2B5EF4-FFF2-40B4-BE49-F238E27FC236}">
                    <a16:creationId xmlns:a16="http://schemas.microsoft.com/office/drawing/2014/main" id="{C130B487-947C-BB22-6E40-B6908DC4879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19377045"/>
                  </p:ext>
                </p:extLst>
              </p:nvPr>
            </p:nvGraphicFramePr>
            <p:xfrm>
              <a:off x="94888" y="1655862"/>
              <a:ext cx="4477112" cy="21033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9278">
                      <a:extLst>
                        <a:ext uri="{9D8B030D-6E8A-4147-A177-3AD203B41FA5}">
                          <a16:colId xmlns:a16="http://schemas.microsoft.com/office/drawing/2014/main" val="3226591665"/>
                        </a:ext>
                      </a:extLst>
                    </a:gridCol>
                    <a:gridCol w="1119278">
                      <a:extLst>
                        <a:ext uri="{9D8B030D-6E8A-4147-A177-3AD203B41FA5}">
                          <a16:colId xmlns:a16="http://schemas.microsoft.com/office/drawing/2014/main" val="3134025290"/>
                        </a:ext>
                      </a:extLst>
                    </a:gridCol>
                    <a:gridCol w="1119278">
                      <a:extLst>
                        <a:ext uri="{9D8B030D-6E8A-4147-A177-3AD203B41FA5}">
                          <a16:colId xmlns:a16="http://schemas.microsoft.com/office/drawing/2014/main" val="1583531277"/>
                        </a:ext>
                      </a:extLst>
                    </a:gridCol>
                    <a:gridCol w="1119278">
                      <a:extLst>
                        <a:ext uri="{9D8B030D-6E8A-4147-A177-3AD203B41FA5}">
                          <a16:colId xmlns:a16="http://schemas.microsoft.com/office/drawing/2014/main" val="381379152"/>
                        </a:ext>
                      </a:extLst>
                    </a:gridCol>
                  </a:tblGrid>
                  <a:tr h="4989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it-IT" b="1" i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𝐤𝐦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  <m:sup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it-IT" b="1" i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𝐤𝐦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  <m:sup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/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it-IT" b="1" i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𝐤𝐦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  <m:sup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/>
                        </a:p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𝒕𝒐𝒕</m:t>
                                    </m:r>
                                  </m:sub>
                                </m:sSub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it-IT" b="1" i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𝐤𝐦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  <m:sup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/>
                        </a:p>
                        <a:p>
                          <a:endParaRPr lang="it-I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9689203"/>
                      </a:ext>
                    </a:extLst>
                  </a:tr>
                  <a:tr h="6305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4.0813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b="0" i="1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3.3130</m:t>
                                </m:r>
                              </m:oMath>
                            </m:oMathPara>
                          </a14:m>
                          <a:endParaRPr lang="it-IT"/>
                        </a:p>
                        <a:p>
                          <a:endParaRPr lang="it-IT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b="0" i="1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2.8919⋅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b="0"/>
                        </a:p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b="0" i="1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7.3942</m:t>
                                </m:r>
                              </m:oMath>
                            </m:oMathPara>
                          </a14:m>
                          <a:endParaRPr lang="it-IT"/>
                        </a:p>
                        <a:p>
                          <a:endParaRPr lang="it-IT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3829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Segnaposto contenuto 3">
                <a:extLst>
                  <a:ext uri="{FF2B5EF4-FFF2-40B4-BE49-F238E27FC236}">
                    <a16:creationId xmlns:a16="http://schemas.microsoft.com/office/drawing/2014/main" id="{C130B487-947C-BB22-6E40-B6908DC4879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19377045"/>
                  </p:ext>
                </p:extLst>
              </p:nvPr>
            </p:nvGraphicFramePr>
            <p:xfrm>
              <a:off x="94888" y="1655862"/>
              <a:ext cx="4477112" cy="21033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9278">
                      <a:extLst>
                        <a:ext uri="{9D8B030D-6E8A-4147-A177-3AD203B41FA5}">
                          <a16:colId xmlns:a16="http://schemas.microsoft.com/office/drawing/2014/main" val="3226591665"/>
                        </a:ext>
                      </a:extLst>
                    </a:gridCol>
                    <a:gridCol w="1119278">
                      <a:extLst>
                        <a:ext uri="{9D8B030D-6E8A-4147-A177-3AD203B41FA5}">
                          <a16:colId xmlns:a16="http://schemas.microsoft.com/office/drawing/2014/main" val="3134025290"/>
                        </a:ext>
                      </a:extLst>
                    </a:gridCol>
                    <a:gridCol w="1119278">
                      <a:extLst>
                        <a:ext uri="{9D8B030D-6E8A-4147-A177-3AD203B41FA5}">
                          <a16:colId xmlns:a16="http://schemas.microsoft.com/office/drawing/2014/main" val="1583531277"/>
                        </a:ext>
                      </a:extLst>
                    </a:gridCol>
                    <a:gridCol w="1119278">
                      <a:extLst>
                        <a:ext uri="{9D8B030D-6E8A-4147-A177-3AD203B41FA5}">
                          <a16:colId xmlns:a16="http://schemas.microsoft.com/office/drawing/2014/main" val="381379152"/>
                        </a:ext>
                      </a:extLst>
                    </a:gridCol>
                  </a:tblGrid>
                  <a:tr h="9208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43" t="-662" r="-302174" b="-130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43" t="-662" r="-202174" b="-130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39" t="-662" r="-103279" b="-130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62" r="-2717" b="-1304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9689203"/>
                      </a:ext>
                    </a:extLst>
                  </a:tr>
                  <a:tr h="11824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43" t="-77949" r="-302174" b="-1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543" t="-77949" r="-202174" b="-1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39" t="-77949" r="-103279" b="-1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000" t="-77949" r="-2717" b="-10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38294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Segnaposto contenuto 3">
                <a:extLst>
                  <a:ext uri="{FF2B5EF4-FFF2-40B4-BE49-F238E27FC236}">
                    <a16:creationId xmlns:a16="http://schemas.microsoft.com/office/drawing/2014/main" id="{D4C1553B-7D32-9226-E5FB-3A37AC32A9F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69052085"/>
                  </p:ext>
                </p:extLst>
              </p:nvPr>
            </p:nvGraphicFramePr>
            <p:xfrm>
              <a:off x="94888" y="4130040"/>
              <a:ext cx="4477112" cy="18352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9278">
                      <a:extLst>
                        <a:ext uri="{9D8B030D-6E8A-4147-A177-3AD203B41FA5}">
                          <a16:colId xmlns:a16="http://schemas.microsoft.com/office/drawing/2014/main" val="3226591665"/>
                        </a:ext>
                      </a:extLst>
                    </a:gridCol>
                    <a:gridCol w="1119278">
                      <a:extLst>
                        <a:ext uri="{9D8B030D-6E8A-4147-A177-3AD203B41FA5}">
                          <a16:colId xmlns:a16="http://schemas.microsoft.com/office/drawing/2014/main" val="3134025290"/>
                        </a:ext>
                      </a:extLst>
                    </a:gridCol>
                    <a:gridCol w="1119278">
                      <a:extLst>
                        <a:ext uri="{9D8B030D-6E8A-4147-A177-3AD203B41FA5}">
                          <a16:colId xmlns:a16="http://schemas.microsoft.com/office/drawing/2014/main" val="1583531277"/>
                        </a:ext>
                      </a:extLst>
                    </a:gridCol>
                    <a:gridCol w="1119278">
                      <a:extLst>
                        <a:ext uri="{9D8B030D-6E8A-4147-A177-3AD203B41FA5}">
                          <a16:colId xmlns:a16="http://schemas.microsoft.com/office/drawing/2014/main" val="381379152"/>
                        </a:ext>
                      </a:extLst>
                    </a:gridCol>
                  </a:tblGrid>
                  <a:tr h="92063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it-IT" b="1" i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𝐤𝐦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  <m:sup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it-IT" b="1" i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𝐤𝐦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  <m:sup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/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it-IT" b="1" i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𝐤𝐦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  <m:sup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/>
                        </a:p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𝒕𝒐𝒕</m:t>
                                    </m:r>
                                  </m:sub>
                                </m:sSub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it-IT" b="1" i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𝐤𝐦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  <m:sup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/>
                        </a:p>
                        <a:p>
                          <a:endParaRPr lang="it-I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9689203"/>
                      </a:ext>
                    </a:extLst>
                  </a:tr>
                  <a:tr h="914157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b="0" i="1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4.5786</m:t>
                                </m:r>
                              </m:oMath>
                            </m:oMathPara>
                          </a14:m>
                          <a:endParaRPr lang="it-IT"/>
                        </a:p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b="0" i="1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2.1223</m:t>
                                </m:r>
                              </m:oMath>
                            </m:oMathPara>
                          </a14:m>
                          <a:endParaRPr lang="it-IT"/>
                        </a:p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b="0" i="1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1.0347</m:t>
                                </m:r>
                              </m:oMath>
                            </m:oMathPara>
                          </a14:m>
                          <a:endParaRPr lang="it-IT"/>
                        </a:p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b="0" i="1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7.7357</m:t>
                                </m:r>
                              </m:oMath>
                            </m:oMathPara>
                          </a14:m>
                          <a:endParaRPr lang="it-IT"/>
                        </a:p>
                        <a:p>
                          <a:endParaRPr lang="it-I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3829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Segnaposto contenuto 3">
                <a:extLst>
                  <a:ext uri="{FF2B5EF4-FFF2-40B4-BE49-F238E27FC236}">
                    <a16:creationId xmlns:a16="http://schemas.microsoft.com/office/drawing/2014/main" id="{D4C1553B-7D32-9226-E5FB-3A37AC32A9F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69052085"/>
                  </p:ext>
                </p:extLst>
              </p:nvPr>
            </p:nvGraphicFramePr>
            <p:xfrm>
              <a:off x="94888" y="4130040"/>
              <a:ext cx="4477112" cy="18352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9278">
                      <a:extLst>
                        <a:ext uri="{9D8B030D-6E8A-4147-A177-3AD203B41FA5}">
                          <a16:colId xmlns:a16="http://schemas.microsoft.com/office/drawing/2014/main" val="3226591665"/>
                        </a:ext>
                      </a:extLst>
                    </a:gridCol>
                    <a:gridCol w="1119278">
                      <a:extLst>
                        <a:ext uri="{9D8B030D-6E8A-4147-A177-3AD203B41FA5}">
                          <a16:colId xmlns:a16="http://schemas.microsoft.com/office/drawing/2014/main" val="3134025290"/>
                        </a:ext>
                      </a:extLst>
                    </a:gridCol>
                    <a:gridCol w="1119278">
                      <a:extLst>
                        <a:ext uri="{9D8B030D-6E8A-4147-A177-3AD203B41FA5}">
                          <a16:colId xmlns:a16="http://schemas.microsoft.com/office/drawing/2014/main" val="1583531277"/>
                        </a:ext>
                      </a:extLst>
                    </a:gridCol>
                    <a:gridCol w="1119278">
                      <a:extLst>
                        <a:ext uri="{9D8B030D-6E8A-4147-A177-3AD203B41FA5}">
                          <a16:colId xmlns:a16="http://schemas.microsoft.com/office/drawing/2014/main" val="381379152"/>
                        </a:ext>
                      </a:extLst>
                    </a:gridCol>
                  </a:tblGrid>
                  <a:tr h="9208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3" t="-658" r="-30217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43" t="-658" r="-20217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39" t="-658" r="-10327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658" r="-271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968920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3" t="-102000" r="-302174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43" t="-102000" r="-202174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39" t="-102000" r="-103279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02000" r="-2717" b="-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38294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5E7D7C8F-1A2F-0838-5492-93C85ACCB316}"/>
              </a:ext>
            </a:extLst>
          </p:cNvPr>
          <p:cNvSpPr txBox="1"/>
          <p:nvPr/>
        </p:nvSpPr>
        <p:spPr>
          <a:xfrm>
            <a:off x="45134" y="1275291"/>
            <a:ext cx="429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Brute-force </a:t>
            </a:r>
            <a:r>
              <a:rPr lang="it-IT" err="1"/>
              <a:t>refined</a:t>
            </a:r>
            <a:r>
              <a:rPr lang="it-IT"/>
              <a:t> </a:t>
            </a:r>
            <a:r>
              <a:rPr lang="it-IT" err="1"/>
              <a:t>algorithm</a:t>
            </a:r>
            <a:r>
              <a:rPr lang="it-IT"/>
              <a:t> (40 </a:t>
            </a:r>
            <a:r>
              <a:rPr lang="it-IT" err="1"/>
              <a:t>elements</a:t>
            </a:r>
            <a:r>
              <a:rPr lang="it-IT"/>
              <a:t>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A6B246B-842E-444A-8242-A3D099D0BA15}"/>
              </a:ext>
            </a:extLst>
          </p:cNvPr>
          <p:cNvSpPr txBox="1"/>
          <p:nvPr/>
        </p:nvSpPr>
        <p:spPr>
          <a:xfrm>
            <a:off x="70011" y="3770412"/>
            <a:ext cx="439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Brute-force </a:t>
            </a:r>
            <a:r>
              <a:rPr lang="it-IT" err="1"/>
              <a:t>algorithm</a:t>
            </a:r>
            <a:r>
              <a:rPr lang="it-IT"/>
              <a:t> (100 </a:t>
            </a:r>
            <a:r>
              <a:rPr lang="it-IT" err="1"/>
              <a:t>elements</a:t>
            </a:r>
            <a:r>
              <a:rPr lang="it-IT"/>
              <a:t>)</a:t>
            </a:r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2D47B3DF-8516-6792-B122-F277CF7CB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975434"/>
              </p:ext>
            </p:extLst>
          </p:nvPr>
        </p:nvGraphicFramePr>
        <p:xfrm>
          <a:off x="4659086" y="2050883"/>
          <a:ext cx="4390026" cy="983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342">
                  <a:extLst>
                    <a:ext uri="{9D8B030D-6E8A-4147-A177-3AD203B41FA5}">
                      <a16:colId xmlns:a16="http://schemas.microsoft.com/office/drawing/2014/main" val="143296709"/>
                    </a:ext>
                  </a:extLst>
                </a:gridCol>
                <a:gridCol w="1463342">
                  <a:extLst>
                    <a:ext uri="{9D8B030D-6E8A-4147-A177-3AD203B41FA5}">
                      <a16:colId xmlns:a16="http://schemas.microsoft.com/office/drawing/2014/main" val="592290845"/>
                    </a:ext>
                  </a:extLst>
                </a:gridCol>
                <a:gridCol w="1463342">
                  <a:extLst>
                    <a:ext uri="{9D8B030D-6E8A-4147-A177-3AD203B41FA5}">
                      <a16:colId xmlns:a16="http://schemas.microsoft.com/office/drawing/2014/main" val="3623868838"/>
                    </a:ext>
                  </a:extLst>
                </a:gridCol>
              </a:tblGrid>
              <a:tr h="491791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 DEP.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FB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ARR.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6606834"/>
                  </a:ext>
                </a:extLst>
              </a:tr>
              <a:tr h="491791">
                <a:tc>
                  <a:txBody>
                    <a:bodyPr/>
                    <a:lstStyle/>
                    <a:p>
                      <a:r>
                        <a:rPr lang="it-IT"/>
                        <a:t>[03/06/2033]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[10/02/2034]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[27/03/2036]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195993"/>
                  </a:ext>
                </a:extLst>
              </a:tr>
            </a:tbl>
          </a:graphicData>
        </a:graphic>
      </p:graphicFrame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5C7DF3E7-1656-7EB7-62CA-10AC4F50D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535838"/>
              </p:ext>
            </p:extLst>
          </p:nvPr>
        </p:nvGraphicFramePr>
        <p:xfrm>
          <a:off x="4659086" y="4530785"/>
          <a:ext cx="4390026" cy="983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342">
                  <a:extLst>
                    <a:ext uri="{9D8B030D-6E8A-4147-A177-3AD203B41FA5}">
                      <a16:colId xmlns:a16="http://schemas.microsoft.com/office/drawing/2014/main" val="143296709"/>
                    </a:ext>
                  </a:extLst>
                </a:gridCol>
                <a:gridCol w="1463342">
                  <a:extLst>
                    <a:ext uri="{9D8B030D-6E8A-4147-A177-3AD203B41FA5}">
                      <a16:colId xmlns:a16="http://schemas.microsoft.com/office/drawing/2014/main" val="592290845"/>
                    </a:ext>
                  </a:extLst>
                </a:gridCol>
                <a:gridCol w="1463342">
                  <a:extLst>
                    <a:ext uri="{9D8B030D-6E8A-4147-A177-3AD203B41FA5}">
                      <a16:colId xmlns:a16="http://schemas.microsoft.com/office/drawing/2014/main" val="3623868838"/>
                    </a:ext>
                  </a:extLst>
                </a:gridCol>
              </a:tblGrid>
              <a:tr h="491791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 DEP.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FB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ARR.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6606834"/>
                  </a:ext>
                </a:extLst>
              </a:tr>
              <a:tr h="491791">
                <a:tc>
                  <a:txBody>
                    <a:bodyPr/>
                    <a:lstStyle/>
                    <a:p>
                      <a:r>
                        <a:rPr lang="it-IT"/>
                        <a:t>[07/07/2033]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[04/03/2034]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[23/03/2035]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195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858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C3ADF9-0D3A-80B1-4A4D-587CA0C87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86802"/>
            <a:ext cx="8581043" cy="592671"/>
          </a:xfrm>
        </p:spPr>
        <p:txBody>
          <a:bodyPr>
            <a:normAutofit/>
          </a:bodyPr>
          <a:lstStyle/>
          <a:p>
            <a:r>
              <a:rPr lang="it-IT" sz="2300" err="1"/>
              <a:t>Final</a:t>
            </a:r>
            <a:r>
              <a:rPr lang="it-IT" sz="2300"/>
              <a:t> </a:t>
            </a:r>
            <a:r>
              <a:rPr lang="it-IT" sz="2300" err="1"/>
              <a:t>selection</a:t>
            </a:r>
            <a:r>
              <a:rPr lang="it-IT" sz="2300"/>
              <a:t> and </a:t>
            </a:r>
            <a:r>
              <a:rPr lang="it-IT" sz="2300" err="1"/>
              <a:t>results</a:t>
            </a:r>
            <a:r>
              <a:rPr lang="it-IT" sz="2300"/>
              <a:t> (2) – </a:t>
            </a:r>
            <a:r>
              <a:rPr lang="it-IT" sz="2300" err="1"/>
              <a:t>interplanetary</a:t>
            </a:r>
            <a:r>
              <a:rPr lang="it-IT" sz="2300"/>
              <a:t> </a:t>
            </a:r>
            <a:r>
              <a:rPr lang="it-IT" sz="2300" err="1"/>
              <a:t>legs</a:t>
            </a:r>
            <a:endParaRPr lang="it-IT" sz="2300"/>
          </a:p>
        </p:txBody>
      </p:sp>
      <p:pic>
        <p:nvPicPr>
          <p:cNvPr id="5" name="Segnaposto contenuto 4" descr="Immagine che contiene testo, diagramma, cerchio&#10;&#10;Descrizione generata automaticamente">
            <a:extLst>
              <a:ext uri="{FF2B5EF4-FFF2-40B4-BE49-F238E27FC236}">
                <a16:creationId xmlns:a16="http://schemas.microsoft.com/office/drawing/2014/main" id="{EAD48FF6-A56C-D9FA-B4A2-8FB94E1B0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8133" y="1303866"/>
            <a:ext cx="4884547" cy="3403459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7B62ADE4-7C90-29FA-ADE7-E67FCBE18F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5261228"/>
                  </p:ext>
                </p:extLst>
              </p:nvPr>
            </p:nvGraphicFramePr>
            <p:xfrm>
              <a:off x="1337625" y="4834466"/>
              <a:ext cx="7112106" cy="110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5351">
                      <a:extLst>
                        <a:ext uri="{9D8B030D-6E8A-4147-A177-3AD203B41FA5}">
                          <a16:colId xmlns:a16="http://schemas.microsoft.com/office/drawing/2014/main" val="251677469"/>
                        </a:ext>
                      </a:extLst>
                    </a:gridCol>
                    <a:gridCol w="1185351">
                      <a:extLst>
                        <a:ext uri="{9D8B030D-6E8A-4147-A177-3AD203B41FA5}">
                          <a16:colId xmlns:a16="http://schemas.microsoft.com/office/drawing/2014/main" val="1448337728"/>
                        </a:ext>
                      </a:extLst>
                    </a:gridCol>
                    <a:gridCol w="1185351">
                      <a:extLst>
                        <a:ext uri="{9D8B030D-6E8A-4147-A177-3AD203B41FA5}">
                          <a16:colId xmlns:a16="http://schemas.microsoft.com/office/drawing/2014/main" val="1278875172"/>
                        </a:ext>
                      </a:extLst>
                    </a:gridCol>
                    <a:gridCol w="1185351">
                      <a:extLst>
                        <a:ext uri="{9D8B030D-6E8A-4147-A177-3AD203B41FA5}">
                          <a16:colId xmlns:a16="http://schemas.microsoft.com/office/drawing/2014/main" val="361427459"/>
                        </a:ext>
                      </a:extLst>
                    </a:gridCol>
                    <a:gridCol w="1185351">
                      <a:extLst>
                        <a:ext uri="{9D8B030D-6E8A-4147-A177-3AD203B41FA5}">
                          <a16:colId xmlns:a16="http://schemas.microsoft.com/office/drawing/2014/main" val="3985046575"/>
                        </a:ext>
                      </a:extLst>
                    </a:gridCol>
                    <a:gridCol w="1185351">
                      <a:extLst>
                        <a:ext uri="{9D8B030D-6E8A-4147-A177-3AD203B41FA5}">
                          <a16:colId xmlns:a16="http://schemas.microsoft.com/office/drawing/2014/main" val="2346547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/>
                            <a:t>LEG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𝑨𝑼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𝐞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 [−]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𝒅𝒆𝒈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𝒅𝒆𝒈</m:t>
                                </m:r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𝒅𝒆𝒈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633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/>
                            <a:t>M</a:t>
                          </a:r>
                          <a:r>
                            <a:rPr lang="it-IT">
                              <a:sym typeface="Wingdings" panose="05000000000000000000" pitchFamily="2" charset="2"/>
                            </a:rPr>
                            <a:t>E</a:t>
                          </a:r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1.1602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0.2870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1.18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321.54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105.98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4893191"/>
                      </a:ext>
                    </a:extLst>
                  </a:tr>
                  <a:tr h="3420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/>
                            <a:t>E </a:t>
                          </a:r>
                          <a:r>
                            <a:rPr lang="it-IT">
                              <a:sym typeface="Wingdings" panose="05000000000000000000" pitchFamily="2" charset="2"/>
                            </a:rPr>
                            <a:t>G</a:t>
                          </a:r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1.9445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0.5029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4.17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141.54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339.92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12694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7B62ADE4-7C90-29FA-ADE7-E67FCBE18F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5261228"/>
                  </p:ext>
                </p:extLst>
              </p:nvPr>
            </p:nvGraphicFramePr>
            <p:xfrm>
              <a:off x="1337625" y="4834466"/>
              <a:ext cx="7112106" cy="110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5351">
                      <a:extLst>
                        <a:ext uri="{9D8B030D-6E8A-4147-A177-3AD203B41FA5}">
                          <a16:colId xmlns:a16="http://schemas.microsoft.com/office/drawing/2014/main" val="251677469"/>
                        </a:ext>
                      </a:extLst>
                    </a:gridCol>
                    <a:gridCol w="1185351">
                      <a:extLst>
                        <a:ext uri="{9D8B030D-6E8A-4147-A177-3AD203B41FA5}">
                          <a16:colId xmlns:a16="http://schemas.microsoft.com/office/drawing/2014/main" val="1448337728"/>
                        </a:ext>
                      </a:extLst>
                    </a:gridCol>
                    <a:gridCol w="1185351">
                      <a:extLst>
                        <a:ext uri="{9D8B030D-6E8A-4147-A177-3AD203B41FA5}">
                          <a16:colId xmlns:a16="http://schemas.microsoft.com/office/drawing/2014/main" val="1278875172"/>
                        </a:ext>
                      </a:extLst>
                    </a:gridCol>
                    <a:gridCol w="1185351">
                      <a:extLst>
                        <a:ext uri="{9D8B030D-6E8A-4147-A177-3AD203B41FA5}">
                          <a16:colId xmlns:a16="http://schemas.microsoft.com/office/drawing/2014/main" val="361427459"/>
                        </a:ext>
                      </a:extLst>
                    </a:gridCol>
                    <a:gridCol w="1185351">
                      <a:extLst>
                        <a:ext uri="{9D8B030D-6E8A-4147-A177-3AD203B41FA5}">
                          <a16:colId xmlns:a16="http://schemas.microsoft.com/office/drawing/2014/main" val="3985046575"/>
                        </a:ext>
                      </a:extLst>
                    </a:gridCol>
                    <a:gridCol w="1185351">
                      <a:extLst>
                        <a:ext uri="{9D8B030D-6E8A-4147-A177-3AD203B41FA5}">
                          <a16:colId xmlns:a16="http://schemas.microsoft.com/office/drawing/2014/main" val="2346547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/>
                            <a:t>LEG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8197" r="-40360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8197" r="-30153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8197" r="-20153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2062" t="-8197" r="-10257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9487" t="-8197" r="-2051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33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/>
                            <a:t>M</a:t>
                          </a:r>
                          <a:r>
                            <a:rPr lang="it-IT">
                              <a:sym typeface="Wingdings" panose="05000000000000000000" pitchFamily="2" charset="2"/>
                            </a:rPr>
                            <a:t>E</a:t>
                          </a:r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031" t="-108197" r="-4036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8197" r="-30153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08197" r="-20153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2062" t="-108197" r="-10257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99487" t="-108197" r="-205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489319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/>
                            <a:t>E </a:t>
                          </a:r>
                          <a:r>
                            <a:rPr lang="it-IT">
                              <a:sym typeface="Wingdings" panose="05000000000000000000" pitchFamily="2" charset="2"/>
                            </a:rPr>
                            <a:t>G</a:t>
                          </a:r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031" t="-211667" r="-403608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11667" r="-301538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11667" r="-201538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2062" t="-211667" r="-10257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99487" t="-211667" r="-2051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2694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35579196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3db8c25-8bd2-482a-9e9d-3f993b6b29e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F50F71DEFC79C4B85123EE7EB05EEE3" ma:contentTypeVersion="9" ma:contentTypeDescription="Creare un nuovo documento." ma:contentTypeScope="" ma:versionID="96dab6aa8f636b3e3e545ea3963dc1da">
  <xsd:schema xmlns:xsd="http://www.w3.org/2001/XMLSchema" xmlns:xs="http://www.w3.org/2001/XMLSchema" xmlns:p="http://schemas.microsoft.com/office/2006/metadata/properties" xmlns:ns3="a3db8c25-8bd2-482a-9e9d-3f993b6b29e3" xmlns:ns4="54938693-a214-404b-99ea-320db5beb25d" targetNamespace="http://schemas.microsoft.com/office/2006/metadata/properties" ma:root="true" ma:fieldsID="d150a1c58fd1feb1f5eedfef1ebfef42" ns3:_="" ns4:_="">
    <xsd:import namespace="a3db8c25-8bd2-482a-9e9d-3f993b6b29e3"/>
    <xsd:import namespace="54938693-a214-404b-99ea-320db5beb2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db8c25-8bd2-482a-9e9d-3f993b6b29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38693-a214-404b-99ea-320db5beb2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D89CF0-3767-4273-80B1-81F1CF0FD2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8D4E8B-ED26-460E-9292-7228CE0097E4}">
  <ds:schemaRefs>
    <ds:schemaRef ds:uri="54938693-a214-404b-99ea-320db5beb25d"/>
    <ds:schemaRef ds:uri="a3db8c25-8bd2-482a-9e9d-3f993b6b29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03E37ED-669E-4E87-9F14-4C6AE87EB25E}">
  <ds:schemaRefs>
    <ds:schemaRef ds:uri="54938693-a214-404b-99ea-320db5beb25d"/>
    <ds:schemaRef ds:uri="a3db8c25-8bd2-482a-9e9d-3f993b6b29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TemplatePoliMi</Template>
  <TotalTime>0</TotalTime>
  <Words>590</Words>
  <Application>Microsoft Office PowerPoint</Application>
  <PresentationFormat>Presentazione su schermo (4:3)</PresentationFormat>
  <Paragraphs>183</Paragraphs>
  <Slides>23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Aptos</vt:lpstr>
      <vt:lpstr>Arial</vt:lpstr>
      <vt:lpstr>Calibri</vt:lpstr>
      <vt:lpstr>Cambria Math</vt:lpstr>
      <vt:lpstr>Wingdings</vt:lpstr>
      <vt:lpstr>POLI</vt:lpstr>
      <vt:lpstr>Titolo presentazione sottotitolo</vt:lpstr>
      <vt:lpstr>Table of contents</vt:lpstr>
      <vt:lpstr>Problem overview and assigned data</vt:lpstr>
      <vt:lpstr>Algorithms: brute-force and refined brute-force</vt:lpstr>
      <vt:lpstr>Time domain reduction (1): resonance and synodic period.</vt:lpstr>
      <vt:lpstr>Time domain reduction (2): cost plots - analysis.</vt:lpstr>
      <vt:lpstr>Time domain reduction (3): cost plots with TOFs - analysis.</vt:lpstr>
      <vt:lpstr>Final selection and results (1) – algorithms’ comparison</vt:lpstr>
      <vt:lpstr>Final selection and results (2) – interplanetary legs</vt:lpstr>
      <vt:lpstr>Final selection and results (3) – gravity assist</vt:lpstr>
      <vt:lpstr>Assignment 2: Planetary Explorer Mission</vt:lpstr>
      <vt:lpstr>Assigned Perturbations</vt:lpstr>
      <vt:lpstr>Unperturbed Groundtrack (Nominal Orbit)</vt:lpstr>
      <vt:lpstr>Unperturbed Groundtrack (Repeating Orbit)</vt:lpstr>
      <vt:lpstr>Perturbed Groundtracks (Nominal and Repeating) </vt:lpstr>
      <vt:lpstr>Orbit Propagation Methods</vt:lpstr>
      <vt:lpstr>Keplerian Elements History</vt:lpstr>
      <vt:lpstr>Relative Error</vt:lpstr>
      <vt:lpstr>Orbit Evolution</vt:lpstr>
      <vt:lpstr>Filtering</vt:lpstr>
      <vt:lpstr>Comparison with Real Data (SDO)</vt:lpstr>
      <vt:lpstr>Comparison with Real Data (SDO) </vt:lpstr>
      <vt:lpstr>Comparison with Real Data (SDO)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dc:creator>Alex Cristian Turcu</dc:creator>
  <cp:lastModifiedBy>Alex Cristian Turcu</cp:lastModifiedBy>
  <cp:revision>1</cp:revision>
  <dcterms:created xsi:type="dcterms:W3CDTF">2024-01-10T21:27:25Z</dcterms:created>
  <dcterms:modified xsi:type="dcterms:W3CDTF">2024-01-10T21:27:40Z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0x010100BF50F71DEFC79C4B85123EE7EB05EEE3</vt:lpwstr>
  </property>
</Properties>
</file>